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19"/>
  </p:notesMasterIdLst>
  <p:handoutMasterIdLst>
    <p:handoutMasterId r:id="rId20"/>
  </p:handoutMasterIdLst>
  <p:sldIdLst>
    <p:sldId id="262" r:id="rId2"/>
    <p:sldId id="267" r:id="rId3"/>
    <p:sldId id="282" r:id="rId4"/>
    <p:sldId id="268" r:id="rId5"/>
    <p:sldId id="284" r:id="rId6"/>
    <p:sldId id="287" r:id="rId7"/>
    <p:sldId id="288" r:id="rId8"/>
    <p:sldId id="289" r:id="rId9"/>
    <p:sldId id="290" r:id="rId10"/>
    <p:sldId id="297" r:id="rId11"/>
    <p:sldId id="291" r:id="rId12"/>
    <p:sldId id="292" r:id="rId13"/>
    <p:sldId id="299" r:id="rId14"/>
    <p:sldId id="300" r:id="rId15"/>
    <p:sldId id="295" r:id="rId16"/>
    <p:sldId id="293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42" autoAdjust="0"/>
    <p:restoredTop sz="96327" autoAdjust="0"/>
  </p:normalViewPr>
  <p:slideViewPr>
    <p:cSldViewPr snapToGrid="0" showGuides="1">
      <p:cViewPr varScale="1">
        <p:scale>
          <a:sx n="146" d="100"/>
          <a:sy n="146" d="100"/>
        </p:scale>
        <p:origin x="184" y="40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Accuracies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In-Domain VGG16 Places365</c:v>
                </c:pt>
                <c:pt idx="1">
                  <c:v>General-Domain ResNet50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C-BC4D-8C57-297ACD1E40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Improvement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In-Domain VGG16 Places365</c:v>
                </c:pt>
                <c:pt idx="1">
                  <c:v>General-Domain ResNet50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CC-BC4D-8C57-297ACD1E40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In-Domain VGG16 Places365</c:v>
                </c:pt>
                <c:pt idx="1">
                  <c:v>General-Domain ResNet50</c:v>
                </c:pt>
              </c:strCache>
            </c:strRef>
          </c:cat>
          <c:val>
            <c:numRef>
              <c:f>Sheet1!$D$2:$D$3</c:f>
              <c:numCache>
                <c:formatCode>0.00</c:formatCode>
                <c:ptCount val="2"/>
                <c:pt idx="1">
                  <c:v>12.3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CC-BC4D-8C57-297ACD1E4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96264927"/>
        <c:axId val="1896266575"/>
      </c:barChart>
      <c:catAx>
        <c:axId val="1896264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896266575"/>
        <c:crosses val="autoZero"/>
        <c:auto val="1"/>
        <c:lblAlgn val="ctr"/>
        <c:lblOffset val="100"/>
        <c:noMultiLvlLbl val="0"/>
      </c:catAx>
      <c:valAx>
        <c:axId val="1896266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896264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Accuracies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In-Domain VGG16 Places365</c:v>
                </c:pt>
                <c:pt idx="1">
                  <c:v>General-Domain EffecientNetB0</c:v>
                </c:pt>
                <c:pt idx="2">
                  <c:v>General-Domain ResNet50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76</c:v>
                </c:pt>
                <c:pt idx="1">
                  <c:v>72</c:v>
                </c:pt>
                <c:pt idx="2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55-784A-A8F8-A034DE777F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Improvement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In-Domain VGG16 Places365</c:v>
                </c:pt>
                <c:pt idx="1">
                  <c:v>General-Domain EffecientNetB0</c:v>
                </c:pt>
                <c:pt idx="2">
                  <c:v>General-Domain ResNet50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2.2999999999999998</c:v>
                </c:pt>
                <c:pt idx="1">
                  <c:v>5.6</c:v>
                </c:pt>
                <c:pt idx="2">
                  <c:v>11.3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55-784A-A8F8-A034DE777F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In-Domain VGG16 Places365</c:v>
                </c:pt>
                <c:pt idx="1">
                  <c:v>General-Domain EffecientNetB0</c:v>
                </c:pt>
                <c:pt idx="2">
                  <c:v>General-Domain ResNet50</c:v>
                </c:pt>
              </c:strCache>
            </c:strRef>
          </c:cat>
          <c:val>
            <c:numRef>
              <c:f>Sheet1!$D$2:$D$4</c:f>
              <c:numCache>
                <c:formatCode>0.00</c:formatCode>
                <c:ptCount val="3"/>
                <c:pt idx="1">
                  <c:v>0.7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55-784A-A8F8-A034DE777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96264927"/>
        <c:axId val="1896266575"/>
      </c:barChart>
      <c:catAx>
        <c:axId val="1896264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896266575"/>
        <c:crosses val="autoZero"/>
        <c:auto val="1"/>
        <c:lblAlgn val="ctr"/>
        <c:lblOffset val="100"/>
        <c:noMultiLvlLbl val="0"/>
      </c:catAx>
      <c:valAx>
        <c:axId val="1896266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896264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6D2C51-B135-B84A-881C-EDA6274FCA66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AEE97E-C050-934F-BA0B-4E1EFE37DB13}">
      <dgm:prSet phldrT="[Text]" custT="1"/>
      <dgm:spPr/>
      <dgm:t>
        <a:bodyPr/>
        <a:lstStyle/>
        <a:p>
          <a:r>
            <a:rPr lang="en-GB" sz="3200"/>
            <a:t>Topic</a:t>
          </a:r>
          <a:endParaRPr lang="en-GB" sz="3200" dirty="0"/>
        </a:p>
      </dgm:t>
    </dgm:pt>
    <dgm:pt modelId="{DD335BC3-0CCE-0B49-9683-6C06DAFF3C15}" type="parTrans" cxnId="{70376A41-5A6F-464B-B1DE-EC0DE3576EBF}">
      <dgm:prSet/>
      <dgm:spPr/>
      <dgm:t>
        <a:bodyPr/>
        <a:lstStyle/>
        <a:p>
          <a:endParaRPr lang="en-GB"/>
        </a:p>
      </dgm:t>
    </dgm:pt>
    <dgm:pt modelId="{3410E2D7-2756-6449-95D7-844654AE5C2B}" type="sibTrans" cxnId="{70376A41-5A6F-464B-B1DE-EC0DE3576EBF}">
      <dgm:prSet/>
      <dgm:spPr/>
      <dgm:t>
        <a:bodyPr/>
        <a:lstStyle/>
        <a:p>
          <a:endParaRPr lang="en-GB"/>
        </a:p>
      </dgm:t>
    </dgm:pt>
    <dgm:pt modelId="{47AAA6A5-0414-1741-98A2-E2DEA85DD0F9}">
      <dgm:prSet phldrT="[Text]" custT="1"/>
      <dgm:spPr/>
      <dgm:t>
        <a:bodyPr/>
        <a:lstStyle/>
        <a:p>
          <a:r>
            <a:rPr lang="en-GB" sz="3200" dirty="0"/>
            <a:t>Objective</a:t>
          </a:r>
        </a:p>
      </dgm:t>
    </dgm:pt>
    <dgm:pt modelId="{ABBD44E0-CCB8-AA45-9E4A-545C1CD78F7F}" type="parTrans" cxnId="{6BEAC943-DA3C-144C-974B-DD7513FDE608}">
      <dgm:prSet/>
      <dgm:spPr/>
      <dgm:t>
        <a:bodyPr/>
        <a:lstStyle/>
        <a:p>
          <a:endParaRPr lang="en-GB"/>
        </a:p>
      </dgm:t>
    </dgm:pt>
    <dgm:pt modelId="{DDC628C5-2FC7-C546-A209-ACF0F61C4206}" type="sibTrans" cxnId="{6BEAC943-DA3C-144C-974B-DD7513FDE608}">
      <dgm:prSet/>
      <dgm:spPr/>
      <dgm:t>
        <a:bodyPr/>
        <a:lstStyle/>
        <a:p>
          <a:endParaRPr lang="en-GB"/>
        </a:p>
      </dgm:t>
    </dgm:pt>
    <dgm:pt modelId="{C199D287-B671-1241-B236-7D6AAF07AD95}">
      <dgm:prSet phldrT="[Text]" custT="1"/>
      <dgm:spPr/>
      <dgm:t>
        <a:bodyPr/>
        <a:lstStyle/>
        <a:p>
          <a:r>
            <a:rPr lang="en-GB" sz="1600"/>
            <a:t>Provide a possible solution for small companies, through machine learning and opensource systems, to capitalise on their limited datasets</a:t>
          </a:r>
          <a:endParaRPr lang="en-GB" sz="1600" dirty="0"/>
        </a:p>
      </dgm:t>
    </dgm:pt>
    <dgm:pt modelId="{B4453316-D264-3148-884E-29367610A2B6}" type="parTrans" cxnId="{9DB7E651-AA71-804A-B127-87743F24AB11}">
      <dgm:prSet/>
      <dgm:spPr/>
      <dgm:t>
        <a:bodyPr/>
        <a:lstStyle/>
        <a:p>
          <a:endParaRPr lang="en-GB"/>
        </a:p>
      </dgm:t>
    </dgm:pt>
    <dgm:pt modelId="{97315837-C814-DF4C-AF33-B333B166C4EB}" type="sibTrans" cxnId="{9DB7E651-AA71-804A-B127-87743F24AB11}">
      <dgm:prSet/>
      <dgm:spPr/>
      <dgm:t>
        <a:bodyPr/>
        <a:lstStyle/>
        <a:p>
          <a:endParaRPr lang="en-GB"/>
        </a:p>
      </dgm:t>
    </dgm:pt>
    <dgm:pt modelId="{D024F2F3-F004-194E-8E70-0B52B7A68639}">
      <dgm:prSet custT="1"/>
      <dgm:spPr/>
      <dgm:t>
        <a:bodyPr/>
        <a:lstStyle/>
        <a:p>
          <a:r>
            <a:rPr lang="en-GB" sz="3200"/>
            <a:t>Question</a:t>
          </a:r>
          <a:endParaRPr lang="en-GB" sz="3200" dirty="0"/>
        </a:p>
      </dgm:t>
    </dgm:pt>
    <dgm:pt modelId="{90C8BB7E-3ED2-CA45-975A-4060C6A10DA9}" type="parTrans" cxnId="{C027B3B6-34BA-CC4E-933D-6528F81889CD}">
      <dgm:prSet/>
      <dgm:spPr/>
      <dgm:t>
        <a:bodyPr/>
        <a:lstStyle/>
        <a:p>
          <a:endParaRPr lang="en-GB"/>
        </a:p>
      </dgm:t>
    </dgm:pt>
    <dgm:pt modelId="{BDF9E7B3-3126-6643-B131-92D1D1587A48}" type="sibTrans" cxnId="{C027B3B6-34BA-CC4E-933D-6528F81889CD}">
      <dgm:prSet/>
      <dgm:spPr/>
      <dgm:t>
        <a:bodyPr/>
        <a:lstStyle/>
        <a:p>
          <a:endParaRPr lang="en-GB"/>
        </a:p>
      </dgm:t>
    </dgm:pt>
    <dgm:pt modelId="{8F86705E-2275-2F47-8271-DB01A8264296}">
      <dgm:prSet custT="1"/>
      <dgm:spPr/>
      <dgm:t>
        <a:bodyPr/>
        <a:lstStyle/>
        <a:p>
          <a:r>
            <a:rPr lang="en-GB" sz="1600" dirty="0"/>
            <a:t>Is it possible to close the gap between a general-domain CNN and an in-domain CNN, using only limited in-domain data?</a:t>
          </a:r>
        </a:p>
      </dgm:t>
    </dgm:pt>
    <dgm:pt modelId="{1C06833E-DB0F-7741-BB9F-2DBECEF5C54D}" type="parTrans" cxnId="{E7B0D868-2F4C-5D47-B3C1-8DD17E0B6041}">
      <dgm:prSet/>
      <dgm:spPr/>
      <dgm:t>
        <a:bodyPr/>
        <a:lstStyle/>
        <a:p>
          <a:endParaRPr lang="en-GB"/>
        </a:p>
      </dgm:t>
    </dgm:pt>
    <dgm:pt modelId="{3B7F225F-2AFF-A841-B34A-8E431067BDD5}" type="sibTrans" cxnId="{E7B0D868-2F4C-5D47-B3C1-8DD17E0B6041}">
      <dgm:prSet/>
      <dgm:spPr/>
      <dgm:t>
        <a:bodyPr/>
        <a:lstStyle/>
        <a:p>
          <a:endParaRPr lang="en-GB"/>
        </a:p>
      </dgm:t>
    </dgm:pt>
    <dgm:pt modelId="{5FD29F8C-4523-B24E-8307-8A8D06374192}">
      <dgm:prSet phldrT="[Text]" custT="1"/>
      <dgm:spPr/>
      <dgm:t>
        <a:bodyPr/>
        <a:lstStyle/>
        <a:p>
          <a:r>
            <a:rPr lang="en-GB" sz="1600"/>
            <a:t>Transfer learning used to teach in-domain features to a general-domain CNN</a:t>
          </a:r>
          <a:endParaRPr lang="en-GB" sz="1600" dirty="0"/>
        </a:p>
      </dgm:t>
    </dgm:pt>
    <dgm:pt modelId="{CCF10CEA-360F-7340-A97B-4731A52D0BA8}" type="sibTrans" cxnId="{7125DD38-09E1-2640-9F93-C0941904E135}">
      <dgm:prSet/>
      <dgm:spPr/>
      <dgm:t>
        <a:bodyPr/>
        <a:lstStyle/>
        <a:p>
          <a:endParaRPr lang="en-GB"/>
        </a:p>
      </dgm:t>
    </dgm:pt>
    <dgm:pt modelId="{51ABAE89-44B2-6444-8CD6-85CDAEFAFCDD}" type="parTrans" cxnId="{7125DD38-09E1-2640-9F93-C0941904E135}">
      <dgm:prSet/>
      <dgm:spPr/>
      <dgm:t>
        <a:bodyPr/>
        <a:lstStyle/>
        <a:p>
          <a:endParaRPr lang="en-GB"/>
        </a:p>
      </dgm:t>
    </dgm:pt>
    <dgm:pt modelId="{BB560C55-899D-904F-BC79-CDD7C03D334C}" type="pres">
      <dgm:prSet presAssocID="{BB6D2C51-B135-B84A-881C-EDA6274FCA66}" presName="Name0" presStyleCnt="0">
        <dgm:presLayoutVars>
          <dgm:dir/>
          <dgm:animLvl val="lvl"/>
          <dgm:resizeHandles val="exact"/>
        </dgm:presLayoutVars>
      </dgm:prSet>
      <dgm:spPr/>
    </dgm:pt>
    <dgm:pt modelId="{27550157-7451-AE4D-908A-3A260C53E010}" type="pres">
      <dgm:prSet presAssocID="{20AEE97E-C050-934F-BA0B-4E1EFE37DB13}" presName="linNode" presStyleCnt="0"/>
      <dgm:spPr/>
    </dgm:pt>
    <dgm:pt modelId="{4A999CBE-09C5-5641-8103-C962555F73B1}" type="pres">
      <dgm:prSet presAssocID="{20AEE97E-C050-934F-BA0B-4E1EFE37DB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4B89A3F-81BE-4244-99AE-5E2729A83A20}" type="pres">
      <dgm:prSet presAssocID="{20AEE97E-C050-934F-BA0B-4E1EFE37DB13}" presName="descendantText" presStyleLbl="alignAccFollowNode1" presStyleIdx="0" presStyleCnt="3">
        <dgm:presLayoutVars>
          <dgm:bulletEnabled val="1"/>
        </dgm:presLayoutVars>
      </dgm:prSet>
      <dgm:spPr/>
    </dgm:pt>
    <dgm:pt modelId="{5844B27A-1665-544A-8085-FF6983B13C58}" type="pres">
      <dgm:prSet presAssocID="{3410E2D7-2756-6449-95D7-844654AE5C2B}" presName="sp" presStyleCnt="0"/>
      <dgm:spPr/>
    </dgm:pt>
    <dgm:pt modelId="{948EDCC2-954C-A042-92BF-4923BE526BB7}" type="pres">
      <dgm:prSet presAssocID="{D024F2F3-F004-194E-8E70-0B52B7A68639}" presName="linNode" presStyleCnt="0"/>
      <dgm:spPr/>
    </dgm:pt>
    <dgm:pt modelId="{263DE986-DDD5-AB4C-A086-981EA077675E}" type="pres">
      <dgm:prSet presAssocID="{D024F2F3-F004-194E-8E70-0B52B7A6863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D171B93-1F9D-3549-810A-5222AA16F218}" type="pres">
      <dgm:prSet presAssocID="{D024F2F3-F004-194E-8E70-0B52B7A68639}" presName="descendantText" presStyleLbl="alignAccFollowNode1" presStyleIdx="1" presStyleCnt="3">
        <dgm:presLayoutVars>
          <dgm:bulletEnabled val="1"/>
        </dgm:presLayoutVars>
      </dgm:prSet>
      <dgm:spPr/>
    </dgm:pt>
    <dgm:pt modelId="{31896B1B-444C-9745-A832-A426ECA13725}" type="pres">
      <dgm:prSet presAssocID="{BDF9E7B3-3126-6643-B131-92D1D1587A48}" presName="sp" presStyleCnt="0"/>
      <dgm:spPr/>
    </dgm:pt>
    <dgm:pt modelId="{3E6B8F07-FC17-E949-8491-52D25DCDB2A9}" type="pres">
      <dgm:prSet presAssocID="{47AAA6A5-0414-1741-98A2-E2DEA85DD0F9}" presName="linNode" presStyleCnt="0"/>
      <dgm:spPr/>
    </dgm:pt>
    <dgm:pt modelId="{73765EE8-27D3-F946-8673-558DB32F9356}" type="pres">
      <dgm:prSet presAssocID="{47AAA6A5-0414-1741-98A2-E2DEA85DD0F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50AE0E9-16EB-3648-B145-5E6C21D7CF0C}" type="pres">
      <dgm:prSet presAssocID="{47AAA6A5-0414-1741-98A2-E2DEA85DD0F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88B061A-5EC0-8644-A089-C7CB09D6B0B8}" type="presOf" srcId="{C199D287-B671-1241-B236-7D6AAF07AD95}" destId="{250AE0E9-16EB-3648-B145-5E6C21D7CF0C}" srcOrd="0" destOrd="0" presId="urn:microsoft.com/office/officeart/2005/8/layout/vList5"/>
    <dgm:cxn modelId="{7125DD38-09E1-2640-9F93-C0941904E135}" srcId="{20AEE97E-C050-934F-BA0B-4E1EFE37DB13}" destId="{5FD29F8C-4523-B24E-8307-8A8D06374192}" srcOrd="0" destOrd="0" parTransId="{51ABAE89-44B2-6444-8CD6-85CDAEFAFCDD}" sibTransId="{CCF10CEA-360F-7340-A97B-4731A52D0BA8}"/>
    <dgm:cxn modelId="{B56BDF3C-ECAF-0F44-B2F5-D3410104A10D}" type="presOf" srcId="{D024F2F3-F004-194E-8E70-0B52B7A68639}" destId="{263DE986-DDD5-AB4C-A086-981EA077675E}" srcOrd="0" destOrd="0" presId="urn:microsoft.com/office/officeart/2005/8/layout/vList5"/>
    <dgm:cxn modelId="{70376A41-5A6F-464B-B1DE-EC0DE3576EBF}" srcId="{BB6D2C51-B135-B84A-881C-EDA6274FCA66}" destId="{20AEE97E-C050-934F-BA0B-4E1EFE37DB13}" srcOrd="0" destOrd="0" parTransId="{DD335BC3-0CCE-0B49-9683-6C06DAFF3C15}" sibTransId="{3410E2D7-2756-6449-95D7-844654AE5C2B}"/>
    <dgm:cxn modelId="{6BEAC943-DA3C-144C-974B-DD7513FDE608}" srcId="{BB6D2C51-B135-B84A-881C-EDA6274FCA66}" destId="{47AAA6A5-0414-1741-98A2-E2DEA85DD0F9}" srcOrd="2" destOrd="0" parTransId="{ABBD44E0-CCB8-AA45-9E4A-545C1CD78F7F}" sibTransId="{DDC628C5-2FC7-C546-A209-ACF0F61C4206}"/>
    <dgm:cxn modelId="{9DB7E651-AA71-804A-B127-87743F24AB11}" srcId="{47AAA6A5-0414-1741-98A2-E2DEA85DD0F9}" destId="{C199D287-B671-1241-B236-7D6AAF07AD95}" srcOrd="0" destOrd="0" parTransId="{B4453316-D264-3148-884E-29367610A2B6}" sibTransId="{97315837-C814-DF4C-AF33-B333B166C4EB}"/>
    <dgm:cxn modelId="{E7B0D868-2F4C-5D47-B3C1-8DD17E0B6041}" srcId="{D024F2F3-F004-194E-8E70-0B52B7A68639}" destId="{8F86705E-2275-2F47-8271-DB01A8264296}" srcOrd="0" destOrd="0" parTransId="{1C06833E-DB0F-7741-BB9F-2DBECEF5C54D}" sibTransId="{3B7F225F-2AFF-A841-B34A-8E431067BDD5}"/>
    <dgm:cxn modelId="{EFFAB786-74ED-3F4D-A5AF-602E7223F478}" type="presOf" srcId="{BB6D2C51-B135-B84A-881C-EDA6274FCA66}" destId="{BB560C55-899D-904F-BC79-CDD7C03D334C}" srcOrd="0" destOrd="0" presId="urn:microsoft.com/office/officeart/2005/8/layout/vList5"/>
    <dgm:cxn modelId="{C027B3B6-34BA-CC4E-933D-6528F81889CD}" srcId="{BB6D2C51-B135-B84A-881C-EDA6274FCA66}" destId="{D024F2F3-F004-194E-8E70-0B52B7A68639}" srcOrd="1" destOrd="0" parTransId="{90C8BB7E-3ED2-CA45-975A-4060C6A10DA9}" sibTransId="{BDF9E7B3-3126-6643-B131-92D1D1587A48}"/>
    <dgm:cxn modelId="{8F8298C3-B95B-D345-90C6-E0FC8E0DD817}" type="presOf" srcId="{5FD29F8C-4523-B24E-8307-8A8D06374192}" destId="{24B89A3F-81BE-4244-99AE-5E2729A83A20}" srcOrd="0" destOrd="0" presId="urn:microsoft.com/office/officeart/2005/8/layout/vList5"/>
    <dgm:cxn modelId="{4662DCD6-42FB-5245-B957-41C0BB5438AB}" type="presOf" srcId="{20AEE97E-C050-934F-BA0B-4E1EFE37DB13}" destId="{4A999CBE-09C5-5641-8103-C962555F73B1}" srcOrd="0" destOrd="0" presId="urn:microsoft.com/office/officeart/2005/8/layout/vList5"/>
    <dgm:cxn modelId="{C22FF8F2-8024-3C4E-9147-46E01A5727A4}" type="presOf" srcId="{47AAA6A5-0414-1741-98A2-E2DEA85DD0F9}" destId="{73765EE8-27D3-F946-8673-558DB32F9356}" srcOrd="0" destOrd="0" presId="urn:microsoft.com/office/officeart/2005/8/layout/vList5"/>
    <dgm:cxn modelId="{CE23C7F3-155B-294B-9322-C0B167382475}" type="presOf" srcId="{8F86705E-2275-2F47-8271-DB01A8264296}" destId="{CD171B93-1F9D-3549-810A-5222AA16F218}" srcOrd="0" destOrd="0" presId="urn:microsoft.com/office/officeart/2005/8/layout/vList5"/>
    <dgm:cxn modelId="{BB2A515D-1A5A-784E-AF9B-A454C9798124}" type="presParOf" srcId="{BB560C55-899D-904F-BC79-CDD7C03D334C}" destId="{27550157-7451-AE4D-908A-3A260C53E010}" srcOrd="0" destOrd="0" presId="urn:microsoft.com/office/officeart/2005/8/layout/vList5"/>
    <dgm:cxn modelId="{3961BB0F-8F95-6242-8FA0-C431586560D1}" type="presParOf" srcId="{27550157-7451-AE4D-908A-3A260C53E010}" destId="{4A999CBE-09C5-5641-8103-C962555F73B1}" srcOrd="0" destOrd="0" presId="urn:microsoft.com/office/officeart/2005/8/layout/vList5"/>
    <dgm:cxn modelId="{B004C820-29E6-4E47-BD2C-24C5740B85C6}" type="presParOf" srcId="{27550157-7451-AE4D-908A-3A260C53E010}" destId="{24B89A3F-81BE-4244-99AE-5E2729A83A20}" srcOrd="1" destOrd="0" presId="urn:microsoft.com/office/officeart/2005/8/layout/vList5"/>
    <dgm:cxn modelId="{1B7B5E47-AFE7-DA45-9087-EB50D9B4865A}" type="presParOf" srcId="{BB560C55-899D-904F-BC79-CDD7C03D334C}" destId="{5844B27A-1665-544A-8085-FF6983B13C58}" srcOrd="1" destOrd="0" presId="urn:microsoft.com/office/officeart/2005/8/layout/vList5"/>
    <dgm:cxn modelId="{8A6B6D09-6A8F-9545-9845-46C2642887E1}" type="presParOf" srcId="{BB560C55-899D-904F-BC79-CDD7C03D334C}" destId="{948EDCC2-954C-A042-92BF-4923BE526BB7}" srcOrd="2" destOrd="0" presId="urn:microsoft.com/office/officeart/2005/8/layout/vList5"/>
    <dgm:cxn modelId="{B2675842-B3F7-FC44-8359-618C5A266C74}" type="presParOf" srcId="{948EDCC2-954C-A042-92BF-4923BE526BB7}" destId="{263DE986-DDD5-AB4C-A086-981EA077675E}" srcOrd="0" destOrd="0" presId="urn:microsoft.com/office/officeart/2005/8/layout/vList5"/>
    <dgm:cxn modelId="{396E152C-BFF4-2F4E-99ED-A4A64466E3CE}" type="presParOf" srcId="{948EDCC2-954C-A042-92BF-4923BE526BB7}" destId="{CD171B93-1F9D-3549-810A-5222AA16F218}" srcOrd="1" destOrd="0" presId="urn:microsoft.com/office/officeart/2005/8/layout/vList5"/>
    <dgm:cxn modelId="{A2128E52-0161-704F-9564-19D61E8CFA6F}" type="presParOf" srcId="{BB560C55-899D-904F-BC79-CDD7C03D334C}" destId="{31896B1B-444C-9745-A832-A426ECA13725}" srcOrd="3" destOrd="0" presId="urn:microsoft.com/office/officeart/2005/8/layout/vList5"/>
    <dgm:cxn modelId="{F33A332D-1AED-BC4A-A56A-C453E1A829E9}" type="presParOf" srcId="{BB560C55-899D-904F-BC79-CDD7C03D334C}" destId="{3E6B8F07-FC17-E949-8491-52D25DCDB2A9}" srcOrd="4" destOrd="0" presId="urn:microsoft.com/office/officeart/2005/8/layout/vList5"/>
    <dgm:cxn modelId="{AA2E6396-F787-8B4B-891B-88D18DB2ED19}" type="presParOf" srcId="{3E6B8F07-FC17-E949-8491-52D25DCDB2A9}" destId="{73765EE8-27D3-F946-8673-558DB32F9356}" srcOrd="0" destOrd="0" presId="urn:microsoft.com/office/officeart/2005/8/layout/vList5"/>
    <dgm:cxn modelId="{2C9FB973-DC52-BA46-BF6D-93DD2C70BD9F}" type="presParOf" srcId="{3E6B8F07-FC17-E949-8491-52D25DCDB2A9}" destId="{250AE0E9-16EB-3648-B145-5E6C21D7CF0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6D2C51-B135-B84A-881C-EDA6274FCA66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AEE97E-C050-934F-BA0B-4E1EFE37DB13}">
      <dgm:prSet phldrT="[Text]" custT="1"/>
      <dgm:spPr/>
      <dgm:t>
        <a:bodyPr/>
        <a:lstStyle/>
        <a:p>
          <a:r>
            <a:rPr lang="en-GB" sz="3200" dirty="0"/>
            <a:t>In-domain CNN</a:t>
          </a:r>
        </a:p>
      </dgm:t>
    </dgm:pt>
    <dgm:pt modelId="{DD335BC3-0CCE-0B49-9683-6C06DAFF3C15}" type="parTrans" cxnId="{70376A41-5A6F-464B-B1DE-EC0DE3576EBF}">
      <dgm:prSet/>
      <dgm:spPr/>
      <dgm:t>
        <a:bodyPr/>
        <a:lstStyle/>
        <a:p>
          <a:endParaRPr lang="en-GB"/>
        </a:p>
      </dgm:t>
    </dgm:pt>
    <dgm:pt modelId="{3410E2D7-2756-6449-95D7-844654AE5C2B}" type="sibTrans" cxnId="{70376A41-5A6F-464B-B1DE-EC0DE3576EBF}">
      <dgm:prSet/>
      <dgm:spPr/>
      <dgm:t>
        <a:bodyPr/>
        <a:lstStyle/>
        <a:p>
          <a:endParaRPr lang="en-GB"/>
        </a:p>
      </dgm:t>
    </dgm:pt>
    <dgm:pt modelId="{47AAA6A5-0414-1741-98A2-E2DEA85DD0F9}">
      <dgm:prSet phldrT="[Text]" custT="1"/>
      <dgm:spPr/>
      <dgm:t>
        <a:bodyPr/>
        <a:lstStyle/>
        <a:p>
          <a:r>
            <a:rPr lang="en-GB" sz="3200" dirty="0"/>
            <a:t>In-domain dataset</a:t>
          </a:r>
        </a:p>
      </dgm:t>
    </dgm:pt>
    <dgm:pt modelId="{ABBD44E0-CCB8-AA45-9E4A-545C1CD78F7F}" type="parTrans" cxnId="{6BEAC943-DA3C-144C-974B-DD7513FDE608}">
      <dgm:prSet/>
      <dgm:spPr/>
      <dgm:t>
        <a:bodyPr/>
        <a:lstStyle/>
        <a:p>
          <a:endParaRPr lang="en-GB"/>
        </a:p>
      </dgm:t>
    </dgm:pt>
    <dgm:pt modelId="{DDC628C5-2FC7-C546-A209-ACF0F61C4206}" type="sibTrans" cxnId="{6BEAC943-DA3C-144C-974B-DD7513FDE608}">
      <dgm:prSet/>
      <dgm:spPr/>
      <dgm:t>
        <a:bodyPr/>
        <a:lstStyle/>
        <a:p>
          <a:endParaRPr lang="en-GB"/>
        </a:p>
      </dgm:t>
    </dgm:pt>
    <dgm:pt modelId="{C199D287-B671-1241-B236-7D6AAF07AD95}">
      <dgm:prSet phldrT="[Text]" custT="1"/>
      <dgm:spPr/>
      <dgm:t>
        <a:bodyPr/>
        <a:lstStyle/>
        <a:p>
          <a:r>
            <a:rPr lang="en-GB" sz="1600" dirty="0"/>
            <a:t>A</a:t>
          </a:r>
          <a:r>
            <a:rPr lang="en-GB" sz="1600" baseline="0" dirty="0"/>
            <a:t> limited in-domain dataset were studied in this thesis, along with the previous study. The in-domain dataset is a small selection of images from the Danish housing market, consisting of 6500 </a:t>
          </a:r>
          <a:r>
            <a:rPr lang="en-GB" sz="1600" baseline="0" dirty="0" err="1"/>
            <a:t>labeled</a:t>
          </a:r>
          <a:r>
            <a:rPr lang="en-GB" sz="1600" baseline="0" dirty="0"/>
            <a:t> images, and 14500 </a:t>
          </a:r>
          <a:r>
            <a:rPr lang="en-GB" sz="1600" baseline="0" dirty="0" err="1"/>
            <a:t>unlabeled</a:t>
          </a:r>
          <a:r>
            <a:rPr lang="en-GB" sz="1600" baseline="0" dirty="0"/>
            <a:t> images.</a:t>
          </a:r>
          <a:endParaRPr lang="en-GB" sz="1600" dirty="0"/>
        </a:p>
      </dgm:t>
    </dgm:pt>
    <dgm:pt modelId="{B4453316-D264-3148-884E-29367610A2B6}" type="parTrans" cxnId="{9DB7E651-AA71-804A-B127-87743F24AB11}">
      <dgm:prSet/>
      <dgm:spPr/>
      <dgm:t>
        <a:bodyPr/>
        <a:lstStyle/>
        <a:p>
          <a:endParaRPr lang="en-GB"/>
        </a:p>
      </dgm:t>
    </dgm:pt>
    <dgm:pt modelId="{97315837-C814-DF4C-AF33-B333B166C4EB}" type="sibTrans" cxnId="{9DB7E651-AA71-804A-B127-87743F24AB11}">
      <dgm:prSet/>
      <dgm:spPr/>
      <dgm:t>
        <a:bodyPr/>
        <a:lstStyle/>
        <a:p>
          <a:endParaRPr lang="en-GB"/>
        </a:p>
      </dgm:t>
    </dgm:pt>
    <dgm:pt modelId="{D024F2F3-F004-194E-8E70-0B52B7A68639}">
      <dgm:prSet custT="1"/>
      <dgm:spPr/>
      <dgm:t>
        <a:bodyPr/>
        <a:lstStyle/>
        <a:p>
          <a:r>
            <a:rPr lang="en-GB" sz="3200" dirty="0"/>
            <a:t>General-domain CNN</a:t>
          </a:r>
        </a:p>
      </dgm:t>
    </dgm:pt>
    <dgm:pt modelId="{90C8BB7E-3ED2-CA45-975A-4060C6A10DA9}" type="parTrans" cxnId="{C027B3B6-34BA-CC4E-933D-6528F81889CD}">
      <dgm:prSet/>
      <dgm:spPr/>
      <dgm:t>
        <a:bodyPr/>
        <a:lstStyle/>
        <a:p>
          <a:endParaRPr lang="en-GB"/>
        </a:p>
      </dgm:t>
    </dgm:pt>
    <dgm:pt modelId="{BDF9E7B3-3126-6643-B131-92D1D1587A48}" type="sibTrans" cxnId="{C027B3B6-34BA-CC4E-933D-6528F81889CD}">
      <dgm:prSet/>
      <dgm:spPr/>
      <dgm:t>
        <a:bodyPr/>
        <a:lstStyle/>
        <a:p>
          <a:endParaRPr lang="en-GB"/>
        </a:p>
      </dgm:t>
    </dgm:pt>
    <dgm:pt modelId="{8F86705E-2275-2F47-8271-DB01A8264296}">
      <dgm:prSet custT="1"/>
      <dgm:spPr/>
      <dgm:t>
        <a:bodyPr/>
        <a:lstStyle/>
        <a:p>
          <a:r>
            <a:rPr lang="en-GB" sz="1600" dirty="0"/>
            <a:t>The</a:t>
          </a:r>
          <a:r>
            <a:rPr lang="en-GB" sz="1600" baseline="0" dirty="0"/>
            <a:t> general-domain CNNs proposed in this, were built on the ResNet50 CNN and EffecientNetB0, both pretrained on the general-domain ImageNet dataset.</a:t>
          </a:r>
          <a:endParaRPr lang="en-GB" sz="1600" dirty="0"/>
        </a:p>
      </dgm:t>
    </dgm:pt>
    <dgm:pt modelId="{1C06833E-DB0F-7741-BB9F-2DBECEF5C54D}" type="parTrans" cxnId="{E7B0D868-2F4C-5D47-B3C1-8DD17E0B6041}">
      <dgm:prSet/>
      <dgm:spPr/>
      <dgm:t>
        <a:bodyPr/>
        <a:lstStyle/>
        <a:p>
          <a:endParaRPr lang="en-GB"/>
        </a:p>
      </dgm:t>
    </dgm:pt>
    <dgm:pt modelId="{3B7F225F-2AFF-A841-B34A-8E431067BDD5}" type="sibTrans" cxnId="{E7B0D868-2F4C-5D47-B3C1-8DD17E0B6041}">
      <dgm:prSet/>
      <dgm:spPr/>
      <dgm:t>
        <a:bodyPr/>
        <a:lstStyle/>
        <a:p>
          <a:endParaRPr lang="en-GB"/>
        </a:p>
      </dgm:t>
    </dgm:pt>
    <dgm:pt modelId="{5FD29F8C-4523-B24E-8307-8A8D06374192}">
      <dgm:prSet phldrT="[Text]" custT="1"/>
      <dgm:spPr/>
      <dgm:t>
        <a:bodyPr/>
        <a:lstStyle/>
        <a:p>
          <a:r>
            <a:rPr lang="en-GB" sz="1600" dirty="0"/>
            <a:t>Previous study</a:t>
          </a:r>
          <a:r>
            <a:rPr lang="en-GB" sz="1600" baseline="30000" dirty="0"/>
            <a:t>1</a:t>
          </a:r>
          <a:r>
            <a:rPr lang="en-GB" sz="1600" dirty="0"/>
            <a:t> showed that an in-domain CNN would outperform the general-domain CNN by 10% points. The in-domain CNN were pretrained on the in-domain Places365 dataset. </a:t>
          </a:r>
        </a:p>
      </dgm:t>
    </dgm:pt>
    <dgm:pt modelId="{CCF10CEA-360F-7340-A97B-4731A52D0BA8}" type="sibTrans" cxnId="{7125DD38-09E1-2640-9F93-C0941904E135}">
      <dgm:prSet/>
      <dgm:spPr/>
      <dgm:t>
        <a:bodyPr/>
        <a:lstStyle/>
        <a:p>
          <a:endParaRPr lang="en-GB"/>
        </a:p>
      </dgm:t>
    </dgm:pt>
    <dgm:pt modelId="{51ABAE89-44B2-6444-8CD6-85CDAEFAFCDD}" type="parTrans" cxnId="{7125DD38-09E1-2640-9F93-C0941904E135}">
      <dgm:prSet/>
      <dgm:spPr/>
      <dgm:t>
        <a:bodyPr/>
        <a:lstStyle/>
        <a:p>
          <a:endParaRPr lang="en-GB"/>
        </a:p>
      </dgm:t>
    </dgm:pt>
    <dgm:pt modelId="{BB560C55-899D-904F-BC79-CDD7C03D334C}" type="pres">
      <dgm:prSet presAssocID="{BB6D2C51-B135-B84A-881C-EDA6274FCA66}" presName="Name0" presStyleCnt="0">
        <dgm:presLayoutVars>
          <dgm:dir/>
          <dgm:animLvl val="lvl"/>
          <dgm:resizeHandles val="exact"/>
        </dgm:presLayoutVars>
      </dgm:prSet>
      <dgm:spPr/>
    </dgm:pt>
    <dgm:pt modelId="{27550157-7451-AE4D-908A-3A260C53E010}" type="pres">
      <dgm:prSet presAssocID="{20AEE97E-C050-934F-BA0B-4E1EFE37DB13}" presName="linNode" presStyleCnt="0"/>
      <dgm:spPr/>
    </dgm:pt>
    <dgm:pt modelId="{4A999CBE-09C5-5641-8103-C962555F73B1}" type="pres">
      <dgm:prSet presAssocID="{20AEE97E-C050-934F-BA0B-4E1EFE37DB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4B89A3F-81BE-4244-99AE-5E2729A83A20}" type="pres">
      <dgm:prSet presAssocID="{20AEE97E-C050-934F-BA0B-4E1EFE37DB13}" presName="descendantText" presStyleLbl="alignAccFollowNode1" presStyleIdx="0" presStyleCnt="3">
        <dgm:presLayoutVars>
          <dgm:bulletEnabled val="1"/>
        </dgm:presLayoutVars>
      </dgm:prSet>
      <dgm:spPr/>
    </dgm:pt>
    <dgm:pt modelId="{5844B27A-1665-544A-8085-FF6983B13C58}" type="pres">
      <dgm:prSet presAssocID="{3410E2D7-2756-6449-95D7-844654AE5C2B}" presName="sp" presStyleCnt="0"/>
      <dgm:spPr/>
    </dgm:pt>
    <dgm:pt modelId="{948EDCC2-954C-A042-92BF-4923BE526BB7}" type="pres">
      <dgm:prSet presAssocID="{D024F2F3-F004-194E-8E70-0B52B7A68639}" presName="linNode" presStyleCnt="0"/>
      <dgm:spPr/>
    </dgm:pt>
    <dgm:pt modelId="{263DE986-DDD5-AB4C-A086-981EA077675E}" type="pres">
      <dgm:prSet presAssocID="{D024F2F3-F004-194E-8E70-0B52B7A6863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D171B93-1F9D-3549-810A-5222AA16F218}" type="pres">
      <dgm:prSet presAssocID="{D024F2F3-F004-194E-8E70-0B52B7A68639}" presName="descendantText" presStyleLbl="alignAccFollowNode1" presStyleIdx="1" presStyleCnt="3">
        <dgm:presLayoutVars>
          <dgm:bulletEnabled val="1"/>
        </dgm:presLayoutVars>
      </dgm:prSet>
      <dgm:spPr/>
    </dgm:pt>
    <dgm:pt modelId="{31896B1B-444C-9745-A832-A426ECA13725}" type="pres">
      <dgm:prSet presAssocID="{BDF9E7B3-3126-6643-B131-92D1D1587A48}" presName="sp" presStyleCnt="0"/>
      <dgm:spPr/>
    </dgm:pt>
    <dgm:pt modelId="{3E6B8F07-FC17-E949-8491-52D25DCDB2A9}" type="pres">
      <dgm:prSet presAssocID="{47AAA6A5-0414-1741-98A2-E2DEA85DD0F9}" presName="linNode" presStyleCnt="0"/>
      <dgm:spPr/>
    </dgm:pt>
    <dgm:pt modelId="{73765EE8-27D3-F946-8673-558DB32F9356}" type="pres">
      <dgm:prSet presAssocID="{47AAA6A5-0414-1741-98A2-E2DEA85DD0F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50AE0E9-16EB-3648-B145-5E6C21D7CF0C}" type="pres">
      <dgm:prSet presAssocID="{47AAA6A5-0414-1741-98A2-E2DEA85DD0F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BD6AA06-AFFC-6E46-90A6-9F805A422BFB}" type="presOf" srcId="{BB6D2C51-B135-B84A-881C-EDA6274FCA66}" destId="{BB560C55-899D-904F-BC79-CDD7C03D334C}" srcOrd="0" destOrd="0" presId="urn:microsoft.com/office/officeart/2005/8/layout/vList5"/>
    <dgm:cxn modelId="{7125DD38-09E1-2640-9F93-C0941904E135}" srcId="{20AEE97E-C050-934F-BA0B-4E1EFE37DB13}" destId="{5FD29F8C-4523-B24E-8307-8A8D06374192}" srcOrd="0" destOrd="0" parTransId="{51ABAE89-44B2-6444-8CD6-85CDAEFAFCDD}" sibTransId="{CCF10CEA-360F-7340-A97B-4731A52D0BA8}"/>
    <dgm:cxn modelId="{70376A41-5A6F-464B-B1DE-EC0DE3576EBF}" srcId="{BB6D2C51-B135-B84A-881C-EDA6274FCA66}" destId="{20AEE97E-C050-934F-BA0B-4E1EFE37DB13}" srcOrd="0" destOrd="0" parTransId="{DD335BC3-0CCE-0B49-9683-6C06DAFF3C15}" sibTransId="{3410E2D7-2756-6449-95D7-844654AE5C2B}"/>
    <dgm:cxn modelId="{6BEAC943-DA3C-144C-974B-DD7513FDE608}" srcId="{BB6D2C51-B135-B84A-881C-EDA6274FCA66}" destId="{47AAA6A5-0414-1741-98A2-E2DEA85DD0F9}" srcOrd="2" destOrd="0" parTransId="{ABBD44E0-CCB8-AA45-9E4A-545C1CD78F7F}" sibTransId="{DDC628C5-2FC7-C546-A209-ACF0F61C4206}"/>
    <dgm:cxn modelId="{9DB7E651-AA71-804A-B127-87743F24AB11}" srcId="{47AAA6A5-0414-1741-98A2-E2DEA85DD0F9}" destId="{C199D287-B671-1241-B236-7D6AAF07AD95}" srcOrd="0" destOrd="0" parTransId="{B4453316-D264-3148-884E-29367610A2B6}" sibTransId="{97315837-C814-DF4C-AF33-B333B166C4EB}"/>
    <dgm:cxn modelId="{EA3E0A52-B921-C04C-AC7F-82624436D6A2}" type="presOf" srcId="{8F86705E-2275-2F47-8271-DB01A8264296}" destId="{CD171B93-1F9D-3549-810A-5222AA16F218}" srcOrd="0" destOrd="0" presId="urn:microsoft.com/office/officeart/2005/8/layout/vList5"/>
    <dgm:cxn modelId="{E7B0D868-2F4C-5D47-B3C1-8DD17E0B6041}" srcId="{D024F2F3-F004-194E-8E70-0B52B7A68639}" destId="{8F86705E-2275-2F47-8271-DB01A8264296}" srcOrd="0" destOrd="0" parTransId="{1C06833E-DB0F-7741-BB9F-2DBECEF5C54D}" sibTransId="{3B7F225F-2AFF-A841-B34A-8E431067BDD5}"/>
    <dgm:cxn modelId="{4C21888D-28A3-C04E-8488-6C29A295FDE0}" type="presOf" srcId="{20AEE97E-C050-934F-BA0B-4E1EFE37DB13}" destId="{4A999CBE-09C5-5641-8103-C962555F73B1}" srcOrd="0" destOrd="0" presId="urn:microsoft.com/office/officeart/2005/8/layout/vList5"/>
    <dgm:cxn modelId="{36A147B2-E80E-F746-BB19-CCC1E0810ECE}" type="presOf" srcId="{5FD29F8C-4523-B24E-8307-8A8D06374192}" destId="{24B89A3F-81BE-4244-99AE-5E2729A83A20}" srcOrd="0" destOrd="0" presId="urn:microsoft.com/office/officeart/2005/8/layout/vList5"/>
    <dgm:cxn modelId="{C027B3B6-34BA-CC4E-933D-6528F81889CD}" srcId="{BB6D2C51-B135-B84A-881C-EDA6274FCA66}" destId="{D024F2F3-F004-194E-8E70-0B52B7A68639}" srcOrd="1" destOrd="0" parTransId="{90C8BB7E-3ED2-CA45-975A-4060C6A10DA9}" sibTransId="{BDF9E7B3-3126-6643-B131-92D1D1587A48}"/>
    <dgm:cxn modelId="{C59FBAC0-9122-AD46-9960-812D6F908FB2}" type="presOf" srcId="{C199D287-B671-1241-B236-7D6AAF07AD95}" destId="{250AE0E9-16EB-3648-B145-5E6C21D7CF0C}" srcOrd="0" destOrd="0" presId="urn:microsoft.com/office/officeart/2005/8/layout/vList5"/>
    <dgm:cxn modelId="{D7E489C7-6FD3-2B48-B657-48791088EEC7}" type="presOf" srcId="{D024F2F3-F004-194E-8E70-0B52B7A68639}" destId="{263DE986-DDD5-AB4C-A086-981EA077675E}" srcOrd="0" destOrd="0" presId="urn:microsoft.com/office/officeart/2005/8/layout/vList5"/>
    <dgm:cxn modelId="{72D89DE9-3230-0848-AA20-C0358F5A87F1}" type="presOf" srcId="{47AAA6A5-0414-1741-98A2-E2DEA85DD0F9}" destId="{73765EE8-27D3-F946-8673-558DB32F9356}" srcOrd="0" destOrd="0" presId="urn:microsoft.com/office/officeart/2005/8/layout/vList5"/>
    <dgm:cxn modelId="{8B3668C0-064B-B14B-AC38-AF1F68F32F8C}" type="presParOf" srcId="{BB560C55-899D-904F-BC79-CDD7C03D334C}" destId="{27550157-7451-AE4D-908A-3A260C53E010}" srcOrd="0" destOrd="0" presId="urn:microsoft.com/office/officeart/2005/8/layout/vList5"/>
    <dgm:cxn modelId="{552BC007-A0A1-2D40-BC13-C5476545EB76}" type="presParOf" srcId="{27550157-7451-AE4D-908A-3A260C53E010}" destId="{4A999CBE-09C5-5641-8103-C962555F73B1}" srcOrd="0" destOrd="0" presId="urn:microsoft.com/office/officeart/2005/8/layout/vList5"/>
    <dgm:cxn modelId="{692349C8-0B95-9B4F-8D2F-F1B823731D82}" type="presParOf" srcId="{27550157-7451-AE4D-908A-3A260C53E010}" destId="{24B89A3F-81BE-4244-99AE-5E2729A83A20}" srcOrd="1" destOrd="0" presId="urn:microsoft.com/office/officeart/2005/8/layout/vList5"/>
    <dgm:cxn modelId="{86649487-03B1-644D-8A37-A8DDF0E74F70}" type="presParOf" srcId="{BB560C55-899D-904F-BC79-CDD7C03D334C}" destId="{5844B27A-1665-544A-8085-FF6983B13C58}" srcOrd="1" destOrd="0" presId="urn:microsoft.com/office/officeart/2005/8/layout/vList5"/>
    <dgm:cxn modelId="{607BBD83-975F-B646-93DB-60C1DAFCB170}" type="presParOf" srcId="{BB560C55-899D-904F-BC79-CDD7C03D334C}" destId="{948EDCC2-954C-A042-92BF-4923BE526BB7}" srcOrd="2" destOrd="0" presId="urn:microsoft.com/office/officeart/2005/8/layout/vList5"/>
    <dgm:cxn modelId="{D7499D2E-460A-3E43-8492-FAB988516C65}" type="presParOf" srcId="{948EDCC2-954C-A042-92BF-4923BE526BB7}" destId="{263DE986-DDD5-AB4C-A086-981EA077675E}" srcOrd="0" destOrd="0" presId="urn:microsoft.com/office/officeart/2005/8/layout/vList5"/>
    <dgm:cxn modelId="{8381A06C-F730-6E43-96A9-25AFC588554B}" type="presParOf" srcId="{948EDCC2-954C-A042-92BF-4923BE526BB7}" destId="{CD171B93-1F9D-3549-810A-5222AA16F218}" srcOrd="1" destOrd="0" presId="urn:microsoft.com/office/officeart/2005/8/layout/vList5"/>
    <dgm:cxn modelId="{3D61AFFB-BD10-8643-B1C2-28B361B812E2}" type="presParOf" srcId="{BB560C55-899D-904F-BC79-CDD7C03D334C}" destId="{31896B1B-444C-9745-A832-A426ECA13725}" srcOrd="3" destOrd="0" presId="urn:microsoft.com/office/officeart/2005/8/layout/vList5"/>
    <dgm:cxn modelId="{7C591B14-C5EE-774A-81D1-874D87B4E0A9}" type="presParOf" srcId="{BB560C55-899D-904F-BC79-CDD7C03D334C}" destId="{3E6B8F07-FC17-E949-8491-52D25DCDB2A9}" srcOrd="4" destOrd="0" presId="urn:microsoft.com/office/officeart/2005/8/layout/vList5"/>
    <dgm:cxn modelId="{C842AB01-B2F4-DD48-BE90-623532733B47}" type="presParOf" srcId="{3E6B8F07-FC17-E949-8491-52D25DCDB2A9}" destId="{73765EE8-27D3-F946-8673-558DB32F9356}" srcOrd="0" destOrd="0" presId="urn:microsoft.com/office/officeart/2005/8/layout/vList5"/>
    <dgm:cxn modelId="{7A6EC79B-52F9-594E-9CC1-221CB3B43DBF}" type="presParOf" srcId="{3E6B8F07-FC17-E949-8491-52D25DCDB2A9}" destId="{250AE0E9-16EB-3648-B145-5E6C21D7CF0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9A3F-81BE-4244-99AE-5E2729A83A20}">
      <dsp:nvSpPr>
        <dsp:cNvPr id="0" name=""/>
        <dsp:cNvSpPr/>
      </dsp:nvSpPr>
      <dsp:spPr>
        <a:xfrm rot="5400000">
          <a:off x="6328614" y="-2571398"/>
          <a:ext cx="1038745" cy="64451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Transfer learning used to teach in-domain features to a general-domain CNN</a:t>
          </a:r>
          <a:endParaRPr lang="en-GB" sz="1600" kern="1200" dirty="0"/>
        </a:p>
      </dsp:txBody>
      <dsp:txXfrm rot="-5400000">
        <a:off x="3625405" y="182518"/>
        <a:ext cx="6394457" cy="937331"/>
      </dsp:txXfrm>
    </dsp:sp>
    <dsp:sp modelId="{4A999CBE-09C5-5641-8103-C962555F73B1}">
      <dsp:nvSpPr>
        <dsp:cNvPr id="0" name=""/>
        <dsp:cNvSpPr/>
      </dsp:nvSpPr>
      <dsp:spPr>
        <a:xfrm>
          <a:off x="0" y="1967"/>
          <a:ext cx="3625405" cy="12984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Topic</a:t>
          </a:r>
          <a:endParaRPr lang="en-GB" sz="3200" kern="1200" dirty="0"/>
        </a:p>
      </dsp:txBody>
      <dsp:txXfrm>
        <a:off x="63384" y="65351"/>
        <a:ext cx="3498637" cy="1171664"/>
      </dsp:txXfrm>
    </dsp:sp>
    <dsp:sp modelId="{CD171B93-1F9D-3549-810A-5222AA16F218}">
      <dsp:nvSpPr>
        <dsp:cNvPr id="0" name=""/>
        <dsp:cNvSpPr/>
      </dsp:nvSpPr>
      <dsp:spPr>
        <a:xfrm rot="5400000">
          <a:off x="6328614" y="-1208044"/>
          <a:ext cx="1038745" cy="64451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Is it possible to close the gap between a general-domain CNN and an in-domain CNN, using only limited in-domain data?</a:t>
          </a:r>
        </a:p>
      </dsp:txBody>
      <dsp:txXfrm rot="-5400000">
        <a:off x="3625405" y="1545872"/>
        <a:ext cx="6394457" cy="937331"/>
      </dsp:txXfrm>
    </dsp:sp>
    <dsp:sp modelId="{263DE986-DDD5-AB4C-A086-981EA077675E}">
      <dsp:nvSpPr>
        <dsp:cNvPr id="0" name=""/>
        <dsp:cNvSpPr/>
      </dsp:nvSpPr>
      <dsp:spPr>
        <a:xfrm>
          <a:off x="0" y="1365321"/>
          <a:ext cx="3625405" cy="12984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Question</a:t>
          </a:r>
          <a:endParaRPr lang="en-GB" sz="3200" kern="1200" dirty="0"/>
        </a:p>
      </dsp:txBody>
      <dsp:txXfrm>
        <a:off x="63384" y="1428705"/>
        <a:ext cx="3498637" cy="1171664"/>
      </dsp:txXfrm>
    </dsp:sp>
    <dsp:sp modelId="{250AE0E9-16EB-3648-B145-5E6C21D7CF0C}">
      <dsp:nvSpPr>
        <dsp:cNvPr id="0" name=""/>
        <dsp:cNvSpPr/>
      </dsp:nvSpPr>
      <dsp:spPr>
        <a:xfrm rot="5400000">
          <a:off x="6328614" y="155309"/>
          <a:ext cx="1038745" cy="64451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Provide a possible solution for small companies, through machine learning and opensource systems, to capitalise on their limited datasets</a:t>
          </a:r>
          <a:endParaRPr lang="en-GB" sz="1600" kern="1200" dirty="0"/>
        </a:p>
      </dsp:txBody>
      <dsp:txXfrm rot="-5400000">
        <a:off x="3625405" y="2909226"/>
        <a:ext cx="6394457" cy="937331"/>
      </dsp:txXfrm>
    </dsp:sp>
    <dsp:sp modelId="{73765EE8-27D3-F946-8673-558DB32F9356}">
      <dsp:nvSpPr>
        <dsp:cNvPr id="0" name=""/>
        <dsp:cNvSpPr/>
      </dsp:nvSpPr>
      <dsp:spPr>
        <a:xfrm>
          <a:off x="0" y="2728675"/>
          <a:ext cx="3625405" cy="12984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Objective</a:t>
          </a:r>
        </a:p>
      </dsp:txBody>
      <dsp:txXfrm>
        <a:off x="63384" y="2792059"/>
        <a:ext cx="3498637" cy="1171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9A3F-81BE-4244-99AE-5E2729A83A20}">
      <dsp:nvSpPr>
        <dsp:cNvPr id="0" name=""/>
        <dsp:cNvSpPr/>
      </dsp:nvSpPr>
      <dsp:spPr>
        <a:xfrm rot="5400000">
          <a:off x="6328614" y="-2571398"/>
          <a:ext cx="1038745" cy="64451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Previous study</a:t>
          </a:r>
          <a:r>
            <a:rPr lang="en-GB" sz="1600" kern="1200" baseline="30000" dirty="0"/>
            <a:t>1</a:t>
          </a:r>
          <a:r>
            <a:rPr lang="en-GB" sz="1600" kern="1200" dirty="0"/>
            <a:t> showed that an in-domain CNN would outperform the general-domain CNN by 10% points. The in-domain CNN were pretrained on the in-domain Places365 dataset. </a:t>
          </a:r>
        </a:p>
      </dsp:txBody>
      <dsp:txXfrm rot="-5400000">
        <a:off x="3625405" y="182518"/>
        <a:ext cx="6394457" cy="937331"/>
      </dsp:txXfrm>
    </dsp:sp>
    <dsp:sp modelId="{4A999CBE-09C5-5641-8103-C962555F73B1}">
      <dsp:nvSpPr>
        <dsp:cNvPr id="0" name=""/>
        <dsp:cNvSpPr/>
      </dsp:nvSpPr>
      <dsp:spPr>
        <a:xfrm>
          <a:off x="0" y="1967"/>
          <a:ext cx="3625405" cy="12984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In-domain CNN</a:t>
          </a:r>
        </a:p>
      </dsp:txBody>
      <dsp:txXfrm>
        <a:off x="63384" y="65351"/>
        <a:ext cx="3498637" cy="1171664"/>
      </dsp:txXfrm>
    </dsp:sp>
    <dsp:sp modelId="{CD171B93-1F9D-3549-810A-5222AA16F218}">
      <dsp:nvSpPr>
        <dsp:cNvPr id="0" name=""/>
        <dsp:cNvSpPr/>
      </dsp:nvSpPr>
      <dsp:spPr>
        <a:xfrm rot="5400000">
          <a:off x="6328614" y="-1208044"/>
          <a:ext cx="1038745" cy="64451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The</a:t>
          </a:r>
          <a:r>
            <a:rPr lang="en-GB" sz="1600" kern="1200" baseline="0" dirty="0"/>
            <a:t> general-domain CNNs proposed in this, were built on the ResNet50 CNN and EffecientNetB0, both pretrained on the general-domain ImageNet dataset.</a:t>
          </a:r>
          <a:endParaRPr lang="en-GB" sz="1600" kern="1200" dirty="0"/>
        </a:p>
      </dsp:txBody>
      <dsp:txXfrm rot="-5400000">
        <a:off x="3625405" y="1545872"/>
        <a:ext cx="6394457" cy="937331"/>
      </dsp:txXfrm>
    </dsp:sp>
    <dsp:sp modelId="{263DE986-DDD5-AB4C-A086-981EA077675E}">
      <dsp:nvSpPr>
        <dsp:cNvPr id="0" name=""/>
        <dsp:cNvSpPr/>
      </dsp:nvSpPr>
      <dsp:spPr>
        <a:xfrm>
          <a:off x="0" y="1365321"/>
          <a:ext cx="3625405" cy="12984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General-domain CNN</a:t>
          </a:r>
        </a:p>
      </dsp:txBody>
      <dsp:txXfrm>
        <a:off x="63384" y="1428705"/>
        <a:ext cx="3498637" cy="1171664"/>
      </dsp:txXfrm>
    </dsp:sp>
    <dsp:sp modelId="{250AE0E9-16EB-3648-B145-5E6C21D7CF0C}">
      <dsp:nvSpPr>
        <dsp:cNvPr id="0" name=""/>
        <dsp:cNvSpPr/>
      </dsp:nvSpPr>
      <dsp:spPr>
        <a:xfrm rot="5400000">
          <a:off x="6328614" y="155309"/>
          <a:ext cx="1038745" cy="64451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</a:t>
          </a:r>
          <a:r>
            <a:rPr lang="en-GB" sz="1600" kern="1200" baseline="0" dirty="0"/>
            <a:t> limited in-domain dataset were studied in this thesis, along with the previous study. The in-domain dataset is a small selection of images from the Danish housing market, consisting of 6500 </a:t>
          </a:r>
          <a:r>
            <a:rPr lang="en-GB" sz="1600" kern="1200" baseline="0" dirty="0" err="1"/>
            <a:t>labeled</a:t>
          </a:r>
          <a:r>
            <a:rPr lang="en-GB" sz="1600" kern="1200" baseline="0" dirty="0"/>
            <a:t> images, and 14500 </a:t>
          </a:r>
          <a:r>
            <a:rPr lang="en-GB" sz="1600" kern="1200" baseline="0" dirty="0" err="1"/>
            <a:t>unlabeled</a:t>
          </a:r>
          <a:r>
            <a:rPr lang="en-GB" sz="1600" kern="1200" baseline="0" dirty="0"/>
            <a:t> images.</a:t>
          </a:r>
          <a:endParaRPr lang="en-GB" sz="1600" kern="1200" dirty="0"/>
        </a:p>
      </dsp:txBody>
      <dsp:txXfrm rot="-5400000">
        <a:off x="3625405" y="2909226"/>
        <a:ext cx="6394457" cy="937331"/>
      </dsp:txXfrm>
    </dsp:sp>
    <dsp:sp modelId="{73765EE8-27D3-F946-8673-558DB32F9356}">
      <dsp:nvSpPr>
        <dsp:cNvPr id="0" name=""/>
        <dsp:cNvSpPr/>
      </dsp:nvSpPr>
      <dsp:spPr>
        <a:xfrm>
          <a:off x="0" y="2728675"/>
          <a:ext cx="3625405" cy="12984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In-domain dataset</a:t>
          </a:r>
        </a:p>
      </dsp:txBody>
      <dsp:txXfrm>
        <a:off x="63384" y="2792059"/>
        <a:ext cx="3498637" cy="1171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8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8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191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223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73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da-DK"/>
              <a:t>General Domain Neural Networks for Speciﬁc Image Similarity Domain - PFJ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da-DK"/>
              <a:t>08.02.2021</a:t>
            </a:r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Bachelor Oral Thesis Defence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Peter </a:t>
            </a:r>
            <a:r>
              <a:rPr lang="en-GB" dirty="0" err="1">
                <a:solidFill>
                  <a:schemeClr val="tx2"/>
                </a:solidFill>
              </a:rPr>
              <a:t>Friborg</a:t>
            </a:r>
            <a:r>
              <a:rPr lang="en-GB" dirty="0">
                <a:solidFill>
                  <a:schemeClr val="tx2"/>
                </a:solidFill>
              </a:rPr>
              <a:t> Jacobsen – wtk866</a:t>
            </a:r>
          </a:p>
          <a:p>
            <a:r>
              <a:rPr lang="en-GB" dirty="0">
                <a:solidFill>
                  <a:schemeClr val="tx2"/>
                </a:solidFill>
              </a:rPr>
              <a:t>Supervisor: Desmond Elliot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1200" dirty="0">
                <a:solidFill>
                  <a:schemeClr val="tx2"/>
                </a:solidFill>
              </a:rPr>
              <a:t>8</a:t>
            </a:r>
            <a:r>
              <a:rPr lang="en-GB" sz="1200" baseline="30000" dirty="0">
                <a:solidFill>
                  <a:schemeClr val="tx2"/>
                </a:solidFill>
              </a:rPr>
              <a:t>th</a:t>
            </a:r>
            <a:r>
              <a:rPr lang="en-GB" sz="1200" dirty="0">
                <a:solidFill>
                  <a:schemeClr val="tx2"/>
                </a:solidFill>
              </a:rPr>
              <a:t> February - 2021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800" dirty="0"/>
              <a:t>General Domain Neural Networks for Speciﬁc Image Similarity Domain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9DC00-89ED-E444-9C0E-EF3C7B70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8B26-45F0-B843-8503-2B618ED2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Methodology: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081B-F127-9E4F-9067-42070F0F5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6"/>
            <a:ext cx="11012488" cy="582974"/>
          </a:xfrm>
        </p:spPr>
        <p:txBody>
          <a:bodyPr/>
          <a:lstStyle/>
          <a:p>
            <a:pPr marL="0" indent="0">
              <a:buNone/>
            </a:pPr>
            <a:r>
              <a:rPr lang="en-DK" sz="1600" dirty="0"/>
              <a:t>By using transfer learning, the last complex layers are trained to learn meaningful representations of the images.</a:t>
            </a:r>
            <a:br>
              <a:rPr lang="en-DK" sz="1600" dirty="0"/>
            </a:br>
            <a:r>
              <a:rPr lang="en-DK" sz="1600" dirty="0"/>
              <a:t>- Red boxes ilustrate the trained part of the models.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1B1FF-4453-7845-A0C2-D40074D0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CC842-EF96-9147-B36E-E2B7CC1A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2E65B-4C25-C540-B8CA-DDFF6F14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D1730E7-E557-F54E-81E6-8CCCFA98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3489526"/>
            <a:ext cx="4936915" cy="2036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CC956-1669-4B4E-AB23-B4D1DB507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963" y="2778244"/>
            <a:ext cx="4372337" cy="34590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BEACD6-0793-F84D-8759-77064210FAD3}"/>
              </a:ext>
            </a:extLst>
          </p:cNvPr>
          <p:cNvSpPr txBox="1"/>
          <p:nvPr/>
        </p:nvSpPr>
        <p:spPr>
          <a:xfrm>
            <a:off x="588963" y="2269037"/>
            <a:ext cx="2574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ResNet50 Model:</a:t>
            </a:r>
          </a:p>
          <a:p>
            <a:r>
              <a:rPr lang="en-DK" sz="1400" dirty="0"/>
              <a:t>15 million trained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684CF-74A0-C642-AF80-85E3A4531BBB}"/>
              </a:ext>
            </a:extLst>
          </p:cNvPr>
          <p:cNvSpPr txBox="1"/>
          <p:nvPr/>
        </p:nvSpPr>
        <p:spPr>
          <a:xfrm>
            <a:off x="6125267" y="2269036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EffeciencNetB0 Model:</a:t>
            </a:r>
          </a:p>
          <a:p>
            <a:r>
              <a:rPr lang="en-DK" sz="1400" dirty="0"/>
              <a:t>2 million trained parameters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BD66D37-35E4-5546-8BEB-ED5D2BCD8000}"/>
              </a:ext>
            </a:extLst>
          </p:cNvPr>
          <p:cNvSpPr/>
          <p:nvPr/>
        </p:nvSpPr>
        <p:spPr>
          <a:xfrm>
            <a:off x="1314518" y="5292190"/>
            <a:ext cx="2921225" cy="825389"/>
          </a:xfrm>
          <a:prstGeom prst="frame">
            <a:avLst>
              <a:gd name="adj1" fmla="val 1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tx1"/>
              </a:solidFill>
            </a:endParaRPr>
          </a:p>
        </p:txBody>
      </p:sp>
      <p:sp>
        <p:nvSpPr>
          <p:cNvPr id="13" name="Half-frame 12">
            <a:extLst>
              <a:ext uri="{FF2B5EF4-FFF2-40B4-BE49-F238E27FC236}">
                <a16:creationId xmlns:a16="http://schemas.microsoft.com/office/drawing/2014/main" id="{A577E0AD-AB47-AC4F-93A3-5E280EEBAFA5}"/>
              </a:ext>
            </a:extLst>
          </p:cNvPr>
          <p:cNvSpPr/>
          <p:nvPr/>
        </p:nvSpPr>
        <p:spPr>
          <a:xfrm>
            <a:off x="9961296" y="3576680"/>
            <a:ext cx="509798" cy="784927"/>
          </a:xfrm>
          <a:prstGeom prst="halfFrame">
            <a:avLst>
              <a:gd name="adj1" fmla="val 4762"/>
              <a:gd name="adj2" fmla="val 3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tx1"/>
              </a:solidFill>
            </a:endParaRPr>
          </a:p>
        </p:txBody>
      </p:sp>
      <p:sp>
        <p:nvSpPr>
          <p:cNvPr id="15" name="Half-frame 14">
            <a:extLst>
              <a:ext uri="{FF2B5EF4-FFF2-40B4-BE49-F238E27FC236}">
                <a16:creationId xmlns:a16="http://schemas.microsoft.com/office/drawing/2014/main" id="{60E3E317-0BA3-6847-A4BD-5DB996A2D563}"/>
              </a:ext>
            </a:extLst>
          </p:cNvPr>
          <p:cNvSpPr/>
          <p:nvPr/>
        </p:nvSpPr>
        <p:spPr>
          <a:xfrm rot="10800000">
            <a:off x="10072001" y="3576680"/>
            <a:ext cx="399093" cy="2036479"/>
          </a:xfrm>
          <a:prstGeom prst="halfFrame">
            <a:avLst>
              <a:gd name="adj1" fmla="val 4946"/>
              <a:gd name="adj2" fmla="val 2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tx1"/>
              </a:solidFill>
            </a:endParaRPr>
          </a:p>
        </p:txBody>
      </p:sp>
      <p:sp>
        <p:nvSpPr>
          <p:cNvPr id="16" name="Half-frame 15">
            <a:extLst>
              <a:ext uri="{FF2B5EF4-FFF2-40B4-BE49-F238E27FC236}">
                <a16:creationId xmlns:a16="http://schemas.microsoft.com/office/drawing/2014/main" id="{91C95E50-4F1D-7A4B-969E-865779B28F22}"/>
              </a:ext>
            </a:extLst>
          </p:cNvPr>
          <p:cNvSpPr/>
          <p:nvPr/>
        </p:nvSpPr>
        <p:spPr>
          <a:xfrm rot="16200000">
            <a:off x="9661337" y="4945380"/>
            <a:ext cx="390284" cy="945269"/>
          </a:xfrm>
          <a:prstGeom prst="halfFrame">
            <a:avLst>
              <a:gd name="adj1" fmla="val 4946"/>
              <a:gd name="adj2" fmla="val 4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tx1"/>
              </a:solidFill>
            </a:endParaRPr>
          </a:p>
        </p:txBody>
      </p:sp>
      <p:sp>
        <p:nvSpPr>
          <p:cNvPr id="20" name="Half-frame 19">
            <a:extLst>
              <a:ext uri="{FF2B5EF4-FFF2-40B4-BE49-F238E27FC236}">
                <a16:creationId xmlns:a16="http://schemas.microsoft.com/office/drawing/2014/main" id="{274A0DE0-2D14-FB4D-8AAB-21B5E0205880}"/>
              </a:ext>
            </a:extLst>
          </p:cNvPr>
          <p:cNvSpPr/>
          <p:nvPr/>
        </p:nvSpPr>
        <p:spPr>
          <a:xfrm rot="5400000" flipH="1">
            <a:off x="9144152" y="3884647"/>
            <a:ext cx="1104992" cy="561028"/>
          </a:xfrm>
          <a:prstGeom prst="halfFrame">
            <a:avLst>
              <a:gd name="adj1" fmla="val 2282"/>
              <a:gd name="adj2" fmla="val 27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tx1"/>
              </a:solidFill>
            </a:endParaRPr>
          </a:p>
        </p:txBody>
      </p:sp>
      <p:sp>
        <p:nvSpPr>
          <p:cNvPr id="21" name="Half-frame 20">
            <a:extLst>
              <a:ext uri="{FF2B5EF4-FFF2-40B4-BE49-F238E27FC236}">
                <a16:creationId xmlns:a16="http://schemas.microsoft.com/office/drawing/2014/main" id="{1E148C1A-8CA2-6E40-AA67-9DD46DF82B95}"/>
              </a:ext>
            </a:extLst>
          </p:cNvPr>
          <p:cNvSpPr/>
          <p:nvPr/>
        </p:nvSpPr>
        <p:spPr>
          <a:xfrm>
            <a:off x="9383844" y="4701473"/>
            <a:ext cx="373822" cy="647362"/>
          </a:xfrm>
          <a:prstGeom prst="halfFrame">
            <a:avLst>
              <a:gd name="adj1" fmla="val 4762"/>
              <a:gd name="adj2" fmla="val 4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43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1A1F-8D87-464B-834B-6C2372CB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Findings: Accuracies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99F28-955B-C64C-AEF3-515A87B64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sz="1600" dirty="0"/>
              <a:t>The top-1 accuracy for the general-domain model achieved: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88B2C-977E-2A40-85BE-FF59066EA7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sz="1600" dirty="0"/>
              <a:t>The size of the feature vector produced by the models had a significant saying in this.</a:t>
            </a:r>
          </a:p>
          <a:p>
            <a:pPr marL="0" indent="0">
              <a:buNone/>
            </a:pPr>
            <a:r>
              <a:rPr lang="en-DK" sz="1600" dirty="0"/>
              <a:t>Both in Ingwersen and in this study it is suggested that the smaller the feature vector produced the higher the top-1 accuracy, scaling down to a certaint size. </a:t>
            </a:r>
          </a:p>
          <a:p>
            <a:pPr marL="0" indent="0">
              <a:buNone/>
            </a:pPr>
            <a:endParaRPr lang="en-DK" sz="1600" dirty="0"/>
          </a:p>
          <a:p>
            <a:r>
              <a:rPr lang="en-DK" sz="1600" dirty="0"/>
              <a:t>In-Domain VGG16 Places365, size 512</a:t>
            </a:r>
          </a:p>
          <a:p>
            <a:r>
              <a:rPr lang="en-DK" sz="1600" dirty="0"/>
              <a:t>General-Domain EffecientNetB0, size 1280</a:t>
            </a:r>
          </a:p>
          <a:p>
            <a:r>
              <a:rPr lang="en-DK" sz="1600" dirty="0"/>
              <a:t>General-Domain ResNet50, size 2048</a:t>
            </a:r>
          </a:p>
          <a:p>
            <a:endParaRPr lang="en-DK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5BF57-7BDC-944E-8A3E-A1531838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22BD6-755A-A449-9346-4EDACB0B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3ED2C-0247-D54D-BAD4-8E5459E7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C1FC2D9-4935-3249-A9CD-DE02600541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0399020"/>
              </p:ext>
            </p:extLst>
          </p:nvPr>
        </p:nvGraphicFramePr>
        <p:xfrm>
          <a:off x="669024" y="2523928"/>
          <a:ext cx="5134942" cy="2897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5599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F4DD-B837-2142-97BF-8A53DCC0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Findings: Visualisation of Untrained model (ResNet50)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611A0-8B70-FA4F-98BA-D2396DC5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5" y="1635125"/>
            <a:ext cx="10555122" cy="1180903"/>
          </a:xfrm>
        </p:spPr>
        <p:txBody>
          <a:bodyPr/>
          <a:lstStyle/>
          <a:p>
            <a:pPr marL="0" indent="0">
              <a:buNone/>
            </a:pPr>
            <a:r>
              <a:rPr lang="en-DK" sz="1600" dirty="0"/>
              <a:t>The untrained general-domain ResNet50 model has not been able to capture meaningful representations of room. 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closest rooms does not have any noticeable similarities, and also seems to be predicting wrong types. </a:t>
            </a:r>
            <a:endParaRPr lang="en-DK" sz="1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D6048B-AD26-A443-AA13-F476CE09F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833480" y="3061785"/>
            <a:ext cx="4342894" cy="291704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EDC15-C526-9247-9FC0-E7A036E4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9F509-005A-664E-9B83-223AEA83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2D34D-8C54-7C4E-9231-DB578263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3A65BF7B-A0E3-CF42-A65A-4F4C491E4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41929" y="3061785"/>
            <a:ext cx="4313188" cy="29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3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F4DD-B837-2142-97BF-8A53DCC0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Findings: Visualisation of Trained EffecientNet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611A0-8B70-FA4F-98BA-D2396DC5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5" y="1635125"/>
            <a:ext cx="10555122" cy="1180903"/>
          </a:xfrm>
        </p:spPr>
        <p:txBody>
          <a:bodyPr/>
          <a:lstStyle/>
          <a:p>
            <a:pPr marL="0" indent="0">
              <a:buNone/>
            </a:pPr>
            <a:r>
              <a:rPr lang="en-DK" sz="1600" dirty="0"/>
              <a:t>This model proposed in this study would successfully understand the aesthetics of the different rooms.</a:t>
            </a:r>
          </a:p>
          <a:p>
            <a:pPr marL="0" indent="0">
              <a:buNone/>
            </a:pPr>
            <a:r>
              <a:rPr lang="en-GB" sz="1600" dirty="0"/>
              <a:t>The model recognizes key features in rooms, including tiles in kitchens, and recognizes wooden panels, and wooden floor. </a:t>
            </a:r>
            <a:endParaRPr lang="en-DK" sz="1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D6048B-AD26-A443-AA13-F476CE09F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874139" y="3061785"/>
            <a:ext cx="4261576" cy="291704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EDC15-C526-9247-9FC0-E7A036E4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9F509-005A-664E-9B83-223AEA83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2D34D-8C54-7C4E-9231-DB578263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3A65BF7B-A0E3-CF42-A65A-4F4C491E4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47422" y="3061785"/>
            <a:ext cx="4302202" cy="29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F4DD-B837-2142-97BF-8A53DCC0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Findings: Visualisation of Trained ResNet50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611A0-8B70-FA4F-98BA-D2396DC5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5" y="1635125"/>
            <a:ext cx="10555122" cy="1180903"/>
          </a:xfrm>
        </p:spPr>
        <p:txBody>
          <a:bodyPr/>
          <a:lstStyle/>
          <a:p>
            <a:pPr marL="0" indent="0">
              <a:buNone/>
            </a:pPr>
            <a:r>
              <a:rPr lang="en-DK" sz="1600" dirty="0"/>
              <a:t>The model proposed in this study would successfully understand the aesthetics of the different rooms.</a:t>
            </a:r>
          </a:p>
          <a:p>
            <a:pPr marL="0" indent="0">
              <a:buNone/>
            </a:pPr>
            <a:r>
              <a:rPr lang="en-GB" sz="1600" dirty="0"/>
              <a:t>The model recognizes key features in rooms, including tiles in the bathroom, and recognizes the spaciousness of bedrooms. </a:t>
            </a:r>
            <a:endParaRPr lang="en-DK" sz="1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D6048B-AD26-A443-AA13-F476CE09F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874139" y="3077343"/>
            <a:ext cx="4261576" cy="288592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EDC15-C526-9247-9FC0-E7A036E4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9F509-005A-664E-9B83-223AEA83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2D34D-8C54-7C4E-9231-DB578263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3A65BF7B-A0E3-CF42-A65A-4F4C491E4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47570" y="3061785"/>
            <a:ext cx="4301906" cy="29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9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Limitations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965" y="1973679"/>
            <a:ext cx="5190512" cy="4336633"/>
          </a:xfrm>
        </p:spPr>
        <p:txBody>
          <a:bodyPr/>
          <a:lstStyle/>
          <a:p>
            <a:pPr marL="0" indent="0">
              <a:buNone/>
            </a:pPr>
            <a:r>
              <a:rPr lang="en-DK" sz="1600" dirty="0"/>
              <a:t>The model did finish training, however the top-1 accuracy for the model only achieved a top-1 accuracy of:</a:t>
            </a:r>
          </a:p>
          <a:p>
            <a:r>
              <a:rPr lang="en-DK" sz="1600" dirty="0"/>
              <a:t>54.2%</a:t>
            </a:r>
          </a:p>
          <a:p>
            <a:pPr marL="0" indent="0">
              <a:buNone/>
            </a:pPr>
            <a:r>
              <a:rPr lang="en-DK" sz="1600" dirty="0"/>
              <a:t>The contrastive loss might work against the pre-trained weights.</a:t>
            </a:r>
          </a:p>
        </p:txBody>
      </p:sp>
      <p:pic>
        <p:nvPicPr>
          <p:cNvPr id="13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DB0216DA-B532-BF4B-8519-0D75481191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97741" y="3978971"/>
            <a:ext cx="3915605" cy="2480566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9FDCD-34A0-3F4B-A55D-930899C9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F9FEA-CE38-C74D-BD8F-595BBA943600}"/>
              </a:ext>
            </a:extLst>
          </p:cNvPr>
          <p:cNvSpPr txBox="1">
            <a:spLocks/>
          </p:cNvSpPr>
          <p:nvPr/>
        </p:nvSpPr>
        <p:spPr>
          <a:xfrm>
            <a:off x="588964" y="1315927"/>
            <a:ext cx="4733161" cy="5281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Khosla Supervised Contrastive Learning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06EFE2-A482-9543-B3CA-2D276585A330}"/>
              </a:ext>
            </a:extLst>
          </p:cNvPr>
          <p:cNvSpPr txBox="1">
            <a:spLocks/>
          </p:cNvSpPr>
          <p:nvPr/>
        </p:nvSpPr>
        <p:spPr>
          <a:xfrm>
            <a:off x="6244502" y="1315927"/>
            <a:ext cx="4899585" cy="5281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Ingwersen</a:t>
            </a:r>
            <a:endParaRPr lang="en-GB" sz="2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0AA6EB-240C-554C-9378-A1C83930E19C}"/>
              </a:ext>
            </a:extLst>
          </p:cNvPr>
          <p:cNvSpPr txBox="1">
            <a:spLocks/>
          </p:cNvSpPr>
          <p:nvPr/>
        </p:nvSpPr>
        <p:spPr>
          <a:xfrm>
            <a:off x="6099038" y="1973679"/>
            <a:ext cx="5190512" cy="43366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K" sz="1600" dirty="0"/>
              <a:t>The approach used to train the models in Ingwersen were not according to normal transfer learning practise.</a:t>
            </a:r>
          </a:p>
          <a:p>
            <a:r>
              <a:rPr lang="en-DK" sz="1600" dirty="0"/>
              <a:t>The entire network were trained</a:t>
            </a:r>
          </a:p>
          <a:p>
            <a:r>
              <a:rPr lang="en-DK" sz="1600" dirty="0"/>
              <a:t>The preprocessing schemes were different from the ones used to pretrain the network</a:t>
            </a:r>
          </a:p>
          <a:p>
            <a:r>
              <a:rPr lang="en-DK" sz="1600" dirty="0"/>
              <a:t>The autoencoder were trained using outdated feature vectors after first iteration. 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337F5CCA-71BF-BC4B-B3B9-490A6A517B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59150" y="4661892"/>
            <a:ext cx="3258507" cy="16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1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75EC2-6AD3-154E-A31A-6A156F61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3017-B828-3C4F-ABE9-19970D27C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sz="1600" dirty="0"/>
              <a:t>It was possible to train a general-domain model to obtain in-domain like accuracies for similarity measurements.</a:t>
            </a:r>
          </a:p>
          <a:p>
            <a:r>
              <a:rPr lang="en-DK" sz="1600" dirty="0"/>
              <a:t>The model proposed could help real estate agencies to increase customer engagement through a similar implementation, using only limited data sizes. </a:t>
            </a:r>
          </a:p>
          <a:p>
            <a:r>
              <a:rPr lang="en-DK" sz="1600" dirty="0"/>
              <a:t>Further investigation of unsupervised training would help real estate agencies to scale the model and reduce the neccesary manual labour needed when using supervised training.</a:t>
            </a:r>
          </a:p>
          <a:p>
            <a:r>
              <a:rPr lang="en-DK" sz="1600" dirty="0"/>
              <a:t>The model proposed in Ingwersen might be possible to be improved, by using proper practise for transfer learning and autoencoders. </a:t>
            </a:r>
          </a:p>
          <a:p>
            <a:pPr lvl="1"/>
            <a:r>
              <a:rPr lang="en-DK" sz="1200" dirty="0"/>
              <a:t>Only training last layers of the CNN, as training too much proved to decrease the accuracy in this study. </a:t>
            </a:r>
          </a:p>
          <a:p>
            <a:pPr lvl="1"/>
            <a:r>
              <a:rPr lang="en-DK" sz="1200" dirty="0"/>
              <a:t>Fix bug introduced with autoencoders, by updating feature vectors after each batch iteration.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75CFE-43A0-034B-9CF9-7FF23F87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2CB5F-0DE4-FB40-97F9-635D505E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8257-24BE-0D43-B5E2-B3BFC295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975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D45EA-5105-1749-96C5-399879E06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56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5713D5F-55F6-BF4E-8012-CD30DDA229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408456"/>
              </p:ext>
            </p:extLst>
          </p:nvPr>
        </p:nvGraphicFramePr>
        <p:xfrm>
          <a:off x="1059922" y="2117724"/>
          <a:ext cx="10070570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AE364-E42C-5A4F-BF46-EA76B594C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In-domain and general-domain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5713D5F-55F6-BF4E-8012-CD30DDA229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844838"/>
              </p:ext>
            </p:extLst>
          </p:nvPr>
        </p:nvGraphicFramePr>
        <p:xfrm>
          <a:off x="1059922" y="2117724"/>
          <a:ext cx="10070570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AE364-E42C-5A4F-BF46-EA76B594C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E702A-29B3-EF4A-AD74-F313A213CFBF}"/>
              </a:ext>
            </a:extLst>
          </p:cNvPr>
          <p:cNvSpPr txBox="1"/>
          <p:nvPr/>
        </p:nvSpPr>
        <p:spPr>
          <a:xfrm>
            <a:off x="7664799" y="6526034"/>
            <a:ext cx="45272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1. </a:t>
            </a:r>
            <a:r>
              <a:rPr lang="en-GB" sz="1000" dirty="0"/>
              <a:t>https://</a:t>
            </a:r>
            <a:r>
              <a:rPr lang="en-GB" sz="1000" dirty="0" err="1"/>
              <a:t>github.com</a:t>
            </a:r>
            <a:r>
              <a:rPr lang="en-GB" sz="1000" dirty="0"/>
              <a:t>/</a:t>
            </a:r>
            <a:r>
              <a:rPr lang="en-GB" sz="1000" dirty="0" err="1"/>
              <a:t>adamingwersen</a:t>
            </a:r>
            <a:r>
              <a:rPr lang="en-GB" sz="1000" dirty="0"/>
              <a:t>/ dre19_report/blob/master/</a:t>
            </a:r>
            <a:r>
              <a:rPr lang="en-GB" sz="1000" dirty="0" err="1"/>
              <a:t>master.pdf</a:t>
            </a:r>
            <a:endParaRPr lang="en-DK" sz="1000" dirty="0"/>
          </a:p>
        </p:txBody>
      </p:sp>
    </p:spTree>
    <p:extLst>
      <p:ext uri="{BB962C8B-B14F-4D97-AF65-F5344CB8AC3E}">
        <p14:creationId xmlns:p14="http://schemas.microsoft.com/office/powerpoint/2010/main" val="299218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 err="1"/>
              <a:t>Ingwersen</a:t>
            </a:r>
            <a:r>
              <a:rPr lang="en-GB" sz="1600" dirty="0"/>
              <a:t> proposed a CNN, pretrained on the in-domain Places365 dataset. </a:t>
            </a:r>
          </a:p>
          <a:p>
            <a:pPr marL="0" indent="0">
              <a:buNone/>
            </a:pPr>
            <a:r>
              <a:rPr lang="en-GB" sz="1600" dirty="0"/>
              <a:t>The baseline of the in-domain were obtained to be superior to the general-domain model.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Khosla introduces a variant of contrastive learning, which takes advantage of the presence of labels.</a:t>
            </a:r>
          </a:p>
          <a:p>
            <a:pPr marL="0" indent="0">
              <a:buNone/>
            </a:pPr>
            <a:r>
              <a:rPr lang="en-GB" sz="1600" dirty="0"/>
              <a:t>The contrastive model introduced in Khosla is outperforming the previous state of the art classifier for various different datasets.</a:t>
            </a:r>
          </a:p>
          <a:p>
            <a:r>
              <a:rPr lang="en-GB" sz="1600" dirty="0"/>
              <a:t>Including the classification accuracy for the ImageNet dataset. Which the general-domain model is pretrained on</a:t>
            </a:r>
          </a:p>
          <a:p>
            <a:pPr marL="0" indent="0">
              <a:buNone/>
            </a:pPr>
            <a:r>
              <a:rPr lang="en-GB" sz="1600" dirty="0"/>
              <a:t>The top performing </a:t>
            </a:r>
            <a:r>
              <a:rPr lang="en-GB" sz="1600" dirty="0" err="1"/>
              <a:t>ResNet</a:t>
            </a:r>
            <a:r>
              <a:rPr lang="en-GB" sz="1600" dirty="0"/>
              <a:t> contrastive model introduced in the study improved the accuracies by:</a:t>
            </a:r>
          </a:p>
          <a:p>
            <a:r>
              <a:rPr lang="en-GB" sz="1600" dirty="0"/>
              <a:t>0.1% points for ResNet50 for a total of 78.7%</a:t>
            </a:r>
          </a:p>
          <a:p>
            <a:r>
              <a:rPr lang="en-GB" sz="1600" dirty="0"/>
              <a:t>0.8% points for ResNet200 for a total of 81.4%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9FDCD-34A0-3F4B-A55D-930899C9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E280866-FD8F-5C43-9ECD-CA533E629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252315"/>
              </p:ext>
            </p:extLst>
          </p:nvPr>
        </p:nvGraphicFramePr>
        <p:xfrm>
          <a:off x="588964" y="3135086"/>
          <a:ext cx="5134942" cy="2897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655DD44-ABD0-164B-8D8A-BCEC7E60B2CF}"/>
              </a:ext>
            </a:extLst>
          </p:cNvPr>
          <p:cNvSpPr txBox="1"/>
          <p:nvPr/>
        </p:nvSpPr>
        <p:spPr>
          <a:xfrm>
            <a:off x="154379" y="6105594"/>
            <a:ext cx="4298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>
              <a:spcBef>
                <a:spcPts val="500"/>
              </a:spcBef>
            </a:pPr>
            <a:r>
              <a:rPr lang="en-GB" sz="1000" spc="60" dirty="0">
                <a:solidFill>
                  <a:schemeClr val="tx2"/>
                </a:solidFill>
              </a:rPr>
              <a:t>- An inconsistency were discovered when recreating the results from </a:t>
            </a:r>
            <a:r>
              <a:rPr lang="en-GB" sz="1000" spc="60" dirty="0" err="1">
                <a:solidFill>
                  <a:schemeClr val="tx2"/>
                </a:solidFill>
              </a:rPr>
              <a:t>Ingwersens</a:t>
            </a:r>
            <a:r>
              <a:rPr lang="en-GB" sz="1000" spc="60" dirty="0">
                <a:solidFill>
                  <a:schemeClr val="tx2"/>
                </a:solidFill>
              </a:rPr>
              <a:t> study regarding the accuracy of the baseline of the general-domain model</a:t>
            </a:r>
          </a:p>
          <a:p>
            <a:endParaRPr lang="en-DK" sz="1000" dirty="0">
              <a:solidFill>
                <a:schemeClr val="tx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F9FEA-CE38-C74D-BD8F-595BBA943600}"/>
              </a:ext>
            </a:extLst>
          </p:cNvPr>
          <p:cNvSpPr txBox="1">
            <a:spLocks/>
          </p:cNvSpPr>
          <p:nvPr/>
        </p:nvSpPr>
        <p:spPr>
          <a:xfrm>
            <a:off x="588964" y="1315927"/>
            <a:ext cx="4733161" cy="5281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Ingwersen</a:t>
            </a:r>
            <a:r>
              <a:rPr lang="en-GB" sz="2000" dirty="0"/>
              <a:t>: In-Domain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06EFE2-A482-9543-B3CA-2D276585A330}"/>
              </a:ext>
            </a:extLst>
          </p:cNvPr>
          <p:cNvSpPr txBox="1">
            <a:spLocks/>
          </p:cNvSpPr>
          <p:nvPr/>
        </p:nvSpPr>
        <p:spPr>
          <a:xfrm>
            <a:off x="6244502" y="1315927"/>
            <a:ext cx="4899585" cy="5281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Khosla: Supervised Contrastive Learning</a:t>
            </a:r>
          </a:p>
        </p:txBody>
      </p:sp>
    </p:spTree>
    <p:extLst>
      <p:ext uri="{BB962C8B-B14F-4D97-AF65-F5344CB8AC3E}">
        <p14:creationId xmlns:p14="http://schemas.microsoft.com/office/powerpoint/2010/main" val="337469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8B26-45F0-B843-8503-2B618ED2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Research Question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081B-F127-9E4F-9067-42070F0F5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6"/>
            <a:ext cx="11012488" cy="58297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DK" sz="1600" dirty="0"/>
              <a:t>Is it possible to obtain in-domain like accuracies, with the Ingwersen model used as threshold for the in-domain model, for the general-domain model, using only a limited in-domain dataset?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1B1FF-4453-7845-A0C2-D40074D0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CC842-EF96-9147-B36E-E2B7CC1A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2E65B-4C25-C540-B8CA-DDFF6F14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D1730E7-E557-F54E-81E6-8CCCFA98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3489526"/>
            <a:ext cx="4936915" cy="2036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CC956-1669-4B4E-AB23-B4D1DB507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963" y="2778244"/>
            <a:ext cx="4372337" cy="34590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BEACD6-0793-F84D-8759-77064210FAD3}"/>
              </a:ext>
            </a:extLst>
          </p:cNvPr>
          <p:cNvSpPr txBox="1"/>
          <p:nvPr/>
        </p:nvSpPr>
        <p:spPr>
          <a:xfrm>
            <a:off x="588963" y="2269037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ResNet50 Model:</a:t>
            </a:r>
          </a:p>
          <a:p>
            <a:r>
              <a:rPr lang="en-DK" sz="1400" dirty="0"/>
              <a:t>24 million total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684CF-74A0-C642-AF80-85E3A4531BBB}"/>
              </a:ext>
            </a:extLst>
          </p:cNvPr>
          <p:cNvSpPr txBox="1"/>
          <p:nvPr/>
        </p:nvSpPr>
        <p:spPr>
          <a:xfrm>
            <a:off x="6125267" y="2269036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EffeciencNetB0 Model:</a:t>
            </a:r>
          </a:p>
          <a:p>
            <a:r>
              <a:rPr lang="en-DK" sz="1400" dirty="0"/>
              <a:t>4 million total parameters</a:t>
            </a:r>
          </a:p>
        </p:txBody>
      </p:sp>
    </p:spTree>
    <p:extLst>
      <p:ext uri="{BB962C8B-B14F-4D97-AF65-F5344CB8AC3E}">
        <p14:creationId xmlns:p14="http://schemas.microsoft.com/office/powerpoint/2010/main" val="2000911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F4DD-B837-2142-97BF-8A53DCC0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Methodology: General-Domain ImageNet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611A0-8B70-FA4F-98BA-D2396DC58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sz="1600" dirty="0"/>
              <a:t>The general-domain model has been pre-trained on the ImageNet Dataset</a:t>
            </a:r>
          </a:p>
          <a:p>
            <a:pPr marL="0" indent="0">
              <a:buNone/>
            </a:pPr>
            <a:r>
              <a:rPr lang="en-DK" sz="1600"/>
              <a:t>ImageNet dataset </a:t>
            </a:r>
            <a:r>
              <a:rPr lang="en-DK" sz="1600" dirty="0"/>
              <a:t>consist of various different objects, and consists of 14 million labeled images, spread across 20000 categories. </a:t>
            </a:r>
          </a:p>
          <a:p>
            <a:pPr marL="0" indent="0">
              <a:buNone/>
            </a:pPr>
            <a:r>
              <a:rPr lang="en-DK" sz="1600" dirty="0"/>
              <a:t>The ResNet50 model </a:t>
            </a:r>
            <a:r>
              <a:rPr lang="en-GB" sz="1600" dirty="0"/>
              <a:t>recognizes</a:t>
            </a:r>
            <a:r>
              <a:rPr lang="en-DK" sz="1600" dirty="0"/>
              <a:t> 1000 classes from this dataset. </a:t>
            </a:r>
          </a:p>
        </p:txBody>
      </p:sp>
      <p:pic>
        <p:nvPicPr>
          <p:cNvPr id="9" name="Content Placeholder 8" descr="A picture containing text, different, many, various&#10;&#10;Description automatically generated">
            <a:extLst>
              <a:ext uri="{FF2B5EF4-FFF2-40B4-BE49-F238E27FC236}">
                <a16:creationId xmlns:a16="http://schemas.microsoft.com/office/drawing/2014/main" id="{F7D6048B-AD26-A443-AA13-F476CE09F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5225" y="2334344"/>
            <a:ext cx="5356225" cy="327674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EDC15-C526-9247-9FC0-E7A036E4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9F509-005A-664E-9B83-223AEA83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2D34D-8C54-7C4E-9231-DB578263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15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F4DD-B837-2142-97BF-8A53DCC0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Methodology: In-Domain Places365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611A0-8B70-FA4F-98BA-D2396DC58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sz="1600" dirty="0"/>
              <a:t>The VGG-16 model used in Ingwersen were pre-trained on the in-domain Places365 dataset. </a:t>
            </a:r>
          </a:p>
          <a:p>
            <a:pPr marL="0" indent="0">
              <a:buNone/>
            </a:pPr>
            <a:r>
              <a:rPr lang="en-DK" sz="1600" dirty="0"/>
              <a:t>Places365 consists of 18 million images.</a:t>
            </a:r>
          </a:p>
          <a:p>
            <a:pPr marL="0" indent="0">
              <a:buNone/>
            </a:pPr>
            <a:r>
              <a:rPr lang="en-DK" sz="1600" dirty="0"/>
              <a:t>The Places365 dataset is spread across 385 different scene categories.</a:t>
            </a:r>
          </a:p>
          <a:p>
            <a:pPr marL="0" indent="0">
              <a:buNone/>
            </a:pPr>
            <a:r>
              <a:rPr lang="en-DK" sz="1600" dirty="0"/>
              <a:t>The VGG-16 Places365 model already </a:t>
            </a:r>
            <a:r>
              <a:rPr lang="en-GB" sz="1600" dirty="0"/>
              <a:t>recognizes various kinds of aesthetics in rooms.</a:t>
            </a:r>
            <a:endParaRPr lang="en-DK" sz="1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D6048B-AD26-A443-AA13-F476CE09F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366933" y="2120802"/>
            <a:ext cx="4818033" cy="349029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EDC15-C526-9247-9FC0-E7A036E4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9F509-005A-664E-9B83-223AEA83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2D34D-8C54-7C4E-9231-DB578263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931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F4DD-B837-2142-97BF-8A53DCC0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Methodology: In-Domain Dataset Danish Real Estate (DRE)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611A0-8B70-FA4F-98BA-D2396DC58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sz="1600" dirty="0"/>
              <a:t>The limited in-domain DRE dataset consists of 21000 images. Including 6500 labaled images, spread across the 6 different classes.</a:t>
            </a:r>
          </a:p>
          <a:p>
            <a:pPr marL="0" indent="0">
              <a:buNone/>
            </a:pPr>
            <a:r>
              <a:rPr lang="en-DK" sz="1600" dirty="0"/>
              <a:t>Images were harvested in 2019 by Ingwersen.</a:t>
            </a:r>
          </a:p>
          <a:p>
            <a:pPr marL="0" indent="0">
              <a:buNone/>
            </a:pPr>
            <a:r>
              <a:rPr lang="en-DK" sz="1600" dirty="0"/>
              <a:t>The dataset were labeled by Ingwersen, and the author PFJ. </a:t>
            </a:r>
          </a:p>
          <a:p>
            <a:pPr marL="0" indent="0">
              <a:buNone/>
            </a:pPr>
            <a:r>
              <a:rPr lang="en-DK" sz="1600" dirty="0"/>
              <a:t>The in-domain dataset should be used to teach a CNN to identify similarities in rooms, to improve customer engagements for real estate agencies.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D6048B-AD26-A443-AA13-F476CE09F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366933" y="2542074"/>
            <a:ext cx="4818033" cy="264774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EDC15-C526-9247-9FC0-E7A036E4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9F509-005A-664E-9B83-223AEA83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2D34D-8C54-7C4E-9231-DB578263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79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F4DD-B837-2142-97BF-8A53DCC0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Methodology: Measuring Accuracies for Similarity</a:t>
            </a:r>
            <a:endParaRPr lang="en-DK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1F668F-FCCB-5942-8B2A-F099C5C12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sz="1600" dirty="0"/>
              <a:t>The Cosine Similarity measurement is usually used for na</a:t>
            </a:r>
            <a:r>
              <a:rPr lang="en-GB" sz="1600" dirty="0" err="1"/>
              <a:t>ï</a:t>
            </a:r>
            <a:r>
              <a:rPr lang="en-DK" sz="1600" dirty="0"/>
              <a:t>ve recomender systems, but proved to be useful when measuring similarities based on the feature vectors extracted by the proposed models.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EDC15-C526-9247-9FC0-E7A036E4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08.02.2021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9F509-005A-664E-9B83-223AEA83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General Domain Neural Networks for Speciﬁc Image Similarity Domain - PFJ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2D34D-8C54-7C4E-9231-DB578263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249AAD-6EAC-A444-BD66-622389E8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311" y="3119744"/>
            <a:ext cx="6747792" cy="17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6566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8004</TotalTime>
  <Words>1314</Words>
  <Application>Microsoft Macintosh PowerPoint</Application>
  <PresentationFormat>Widescreen</PresentationFormat>
  <Paragraphs>160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Microsoft New Tai Lue</vt:lpstr>
      <vt:lpstr>Wingdings</vt:lpstr>
      <vt:lpstr>Brugerdefineret design</vt:lpstr>
      <vt:lpstr>PowerPoint Presentation</vt:lpstr>
      <vt:lpstr>Introduction</vt:lpstr>
      <vt:lpstr>In-domain and general-domain</vt:lpstr>
      <vt:lpstr>Previous Work</vt:lpstr>
      <vt:lpstr>Research Question and Scope</vt:lpstr>
      <vt:lpstr>Methodology: General-Domain ImageNet</vt:lpstr>
      <vt:lpstr>Methodology: In-Domain Places365</vt:lpstr>
      <vt:lpstr>Methodology: In-Domain Dataset Danish Real Estate (DRE)</vt:lpstr>
      <vt:lpstr>Methodology: Measuring Accuracies for Similarity</vt:lpstr>
      <vt:lpstr>Methodology: Transfer Learning</vt:lpstr>
      <vt:lpstr>Findings: Accuracies</vt:lpstr>
      <vt:lpstr>Findings: Visualisation of Untrained model (ResNet50)</vt:lpstr>
      <vt:lpstr>Findings: Visualisation of Trained EffecientNet</vt:lpstr>
      <vt:lpstr>Findings: Visualisation of Trained ResNet50</vt:lpstr>
      <vt:lpstr>Limitations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Friborg Jacobsen</dc:creator>
  <cp:lastModifiedBy>Peter Friborg Jacobsen</cp:lastModifiedBy>
  <cp:revision>59</cp:revision>
  <dcterms:created xsi:type="dcterms:W3CDTF">2021-01-27T17:25:20Z</dcterms:created>
  <dcterms:modified xsi:type="dcterms:W3CDTF">2021-02-08T06:55:22Z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